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2"/>
  </p:notesMasterIdLst>
  <p:sldIdLst>
    <p:sldId id="256" r:id="rId5"/>
    <p:sldId id="471" r:id="rId6"/>
    <p:sldId id="459" r:id="rId7"/>
    <p:sldId id="461" r:id="rId8"/>
    <p:sldId id="469" r:id="rId9"/>
    <p:sldId id="468" r:id="rId10"/>
    <p:sldId id="4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ucida Grande" panose="020B0600040502020204" pitchFamily="3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ticle" id="{E84A9931-ED5B-4C8A-AC16-948A05A3BAE1}">
          <p14:sldIdLst>
            <p14:sldId id="256"/>
            <p14:sldId id="471"/>
            <p14:sldId id="459"/>
            <p14:sldId id="461"/>
            <p14:sldId id="469"/>
            <p14:sldId id="468"/>
            <p14:sldId id="4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E8D42-7BF9-8D8C-D890-CD8A52EC56E9}" name="Holmes, Paul" initials="HP" userId="S::paul.holmes@syneoshealth.com::064bbb97-1018-4e9a-9a8a-436161860877" providerId="AD"/>
  <p188:author id="{C34BF842-BEA7-D965-AAC6-D96FF8C1569C}" name="Bickerstaffe, Harry" initials="BH" userId="S::harry.bickerstaffe@syneoshealth.com::daee0f29-c2a9-4d15-9fb9-e8d99bd269b1" providerId="AD"/>
  <p188:author id="{23EE56A8-4FDD-2A93-6B9D-2358F006024C}" name="Batra, Gursharan" initials="BG" userId="S::gursharan.batra@syneoshealth.com::183a2d8f-09b0-44cc-b0f2-3a66dd492f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FCA0C"/>
    <a:srgbClr val="DDDD0D"/>
    <a:srgbClr val="EA3200"/>
    <a:srgbClr val="2BD94C"/>
    <a:srgbClr val="00DE64"/>
    <a:srgbClr val="00B050"/>
    <a:srgbClr val="EB3300"/>
    <a:srgbClr val="FF671F"/>
    <a:srgbClr val="BB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63AAD-0E9D-48CF-8780-6D0876B5B7EC}" v="921" dt="2023-11-08T16:41:56.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0"/>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Working%20Sheet%202023.09.14.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Updated%20final%20FDA%20NME%20lis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Updated%20final%20FDA%20NME%20lis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Working%20Sheet%202023.09.14.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Working%20Sheet%202023.09.26.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Working%20Sheet%202023.09.26.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synh.sharepoint.com/sites/OriginsofinnovationsWhitepaper/Shared%20Documents/General/Working%20Sheet%202023.09.1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1"/>
            <c:bubble3D val="0"/>
            <c:extLst>
              <c:ext xmlns:c16="http://schemas.microsoft.com/office/drawing/2014/chart" uri="{C3380CC4-5D6E-409C-BE32-E72D297353CC}">
                <c16:uniqueId val="{00000000-CD81-45A7-8DD9-FF6FEAFA336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1-CD81-45A7-8DD9-FF6FEAFA336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b="1" dirty="0"/>
              <a:t>Originating company by therapeutic areas (%, 2013 – 2023)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'[Working Sheet 2023.09.14.xlsx]TAs Analysis'!$B$33</c:f>
              <c:strCache>
                <c:ptCount val="1"/>
                <c:pt idx="0">
                  <c:v>Large Pharma</c:v>
                </c:pt>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192-4595-AD33-C0A8EBB2E374}"/>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192-4595-AD33-C0A8EBB2E374}"/>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192-4595-AD33-C0A8EBB2E374}"/>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192-4595-AD33-C0A8EBB2E374}"/>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192-4595-AD33-C0A8EBB2E374}"/>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192-4595-AD33-C0A8EBB2E374}"/>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192-4595-AD33-C0A8EBB2E374}"/>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192-4595-AD33-C0A8EBB2E374}"/>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192-4595-AD33-C0A8EBB2E374}"/>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192-4595-AD33-C0A8EBB2E374}"/>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192-4595-AD33-C0A8EBB2E374}"/>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192-4595-AD33-C0A8EBB2E374}"/>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192-4595-AD33-C0A8EBB2E37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 2023.09.14.xlsx]TAs Analysis'!$A$34:$A$46</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'[Working Sheet 2023.09.14.xlsx]TAs Analysis'!$B$34:$B$46</c:f>
              <c:numCache>
                <c:formatCode>0%</c:formatCode>
                <c:ptCount val="13"/>
                <c:pt idx="0">
                  <c:v>0.35714285714285715</c:v>
                </c:pt>
                <c:pt idx="1">
                  <c:v>0.41666666666666669</c:v>
                </c:pt>
                <c:pt idx="2">
                  <c:v>0.3</c:v>
                </c:pt>
                <c:pt idx="3">
                  <c:v>0.3125</c:v>
                </c:pt>
                <c:pt idx="4">
                  <c:v>0.30508474576271188</c:v>
                </c:pt>
                <c:pt idx="5">
                  <c:v>0.37931034482758619</c:v>
                </c:pt>
                <c:pt idx="6">
                  <c:v>0.23809523809523808</c:v>
                </c:pt>
                <c:pt idx="7">
                  <c:v>0.2</c:v>
                </c:pt>
                <c:pt idx="8">
                  <c:v>0.22033898305084745</c:v>
                </c:pt>
                <c:pt idx="9">
                  <c:v>0.1875</c:v>
                </c:pt>
                <c:pt idx="10">
                  <c:v>0.23076923076923078</c:v>
                </c:pt>
                <c:pt idx="11">
                  <c:v>0.18181818181818182</c:v>
                </c:pt>
                <c:pt idx="12">
                  <c:v>0.125</c:v>
                </c:pt>
              </c:numCache>
            </c:numRef>
          </c:val>
          <c:extLst>
            <c:ext xmlns:c16="http://schemas.microsoft.com/office/drawing/2014/chart" uri="{C3380CC4-5D6E-409C-BE32-E72D297353CC}">
              <c16:uniqueId val="{00000000-C1CA-4F4E-8126-D568FAC26306}"/>
            </c:ext>
          </c:extLst>
        </c:ser>
        <c:ser>
          <c:idx val="1"/>
          <c:order val="1"/>
          <c:tx>
            <c:strRef>
              <c:f>'[Working Sheet 2023.09.14.xlsx]TAs Analysis'!$C$33</c:f>
              <c:strCache>
                <c:ptCount val="1"/>
                <c:pt idx="0">
                  <c:v>Mid Pharma</c:v>
                </c:pt>
              </c:strCache>
            </c:strRef>
          </c:tx>
          <c:spPr>
            <a:solidFill>
              <a:srgbClr val="0076A5"/>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192-4595-AD33-C0A8EBB2E374}"/>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192-4595-AD33-C0A8EBB2E374}"/>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192-4595-AD33-C0A8EBB2E374}"/>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192-4595-AD33-C0A8EBB2E374}"/>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192-4595-AD33-C0A8EBB2E374}"/>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192-4595-AD33-C0A8EBB2E374}"/>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62%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192-4595-AD33-C0A8EBB2E374}"/>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192-4595-AD33-C0A8EBB2E374}"/>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192-4595-AD33-C0A8EBB2E374}"/>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192-4595-AD33-C0A8EBB2E374}"/>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192-4595-AD33-C0A8EBB2E374}"/>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192-4595-AD33-C0A8EBB2E374}"/>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192-4595-AD33-C0A8EBB2E37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 2023.09.14.xlsx]TAs Analysis'!$A$34:$A$46</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'[Working Sheet 2023.09.14.xlsx]TAs Analysis'!$C$34:$C$46</c:f>
              <c:numCache>
                <c:formatCode>0%</c:formatCode>
                <c:ptCount val="13"/>
                <c:pt idx="0">
                  <c:v>0.14285714285714285</c:v>
                </c:pt>
                <c:pt idx="1">
                  <c:v>0.25</c:v>
                </c:pt>
                <c:pt idx="2">
                  <c:v>0.39166666666666666</c:v>
                </c:pt>
                <c:pt idx="3">
                  <c:v>0.375</c:v>
                </c:pt>
                <c:pt idx="4">
                  <c:v>0.28813559322033899</c:v>
                </c:pt>
                <c:pt idx="5">
                  <c:v>0.27586206896551724</c:v>
                </c:pt>
                <c:pt idx="6">
                  <c:v>0.61904761904761907</c:v>
                </c:pt>
                <c:pt idx="7">
                  <c:v>0.33333333333333331</c:v>
                </c:pt>
                <c:pt idx="8">
                  <c:v>0.55932203389830504</c:v>
                </c:pt>
                <c:pt idx="9">
                  <c:v>0.3125</c:v>
                </c:pt>
                <c:pt idx="10">
                  <c:v>0.46153846153846156</c:v>
                </c:pt>
                <c:pt idx="11">
                  <c:v>9.0909090909090912E-2</c:v>
                </c:pt>
                <c:pt idx="12">
                  <c:v>0.33333333333333331</c:v>
                </c:pt>
              </c:numCache>
            </c:numRef>
          </c:val>
          <c:extLst>
            <c:ext xmlns:c16="http://schemas.microsoft.com/office/drawing/2014/chart" uri="{C3380CC4-5D6E-409C-BE32-E72D297353CC}">
              <c16:uniqueId val="{00000001-C1CA-4F4E-8126-D568FAC26306}"/>
            </c:ext>
          </c:extLst>
        </c:ser>
        <c:ser>
          <c:idx val="2"/>
          <c:order val="2"/>
          <c:tx>
            <c:strRef>
              <c:f>'[Working Sheet 2023.09.14.xlsx]TAs Analysis'!$D$33</c:f>
              <c:strCache>
                <c:ptCount val="1"/>
                <c:pt idx="0">
                  <c:v>Small Pharma</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192-4595-AD33-C0A8EBB2E374}"/>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192-4595-AD33-C0A8EBB2E374}"/>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192-4595-AD33-C0A8EBB2E374}"/>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192-4595-AD33-C0A8EBB2E374}"/>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192-4595-AD33-C0A8EBB2E374}"/>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192-4595-AD33-C0A8EBB2E374}"/>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192-4595-AD33-C0A8EBB2E374}"/>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192-4595-AD33-C0A8EBB2E374}"/>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192-4595-AD33-C0A8EBB2E374}"/>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192-4595-AD33-C0A8EBB2E374}"/>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C192-4595-AD33-C0A8EBB2E374}"/>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73%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192-4595-AD33-C0A8EBB2E374}"/>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192-4595-AD33-C0A8EBB2E37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 2023.09.14.xlsx]TAs Analysis'!$A$34:$A$46</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'[Working Sheet 2023.09.14.xlsx]TAs Analysis'!$D$34:$D$46</c:f>
              <c:numCache>
                <c:formatCode>0%</c:formatCode>
                <c:ptCount val="13"/>
                <c:pt idx="0">
                  <c:v>0.5</c:v>
                </c:pt>
                <c:pt idx="1">
                  <c:v>0.33333333333333331</c:v>
                </c:pt>
                <c:pt idx="2">
                  <c:v>0.30833333333333335</c:v>
                </c:pt>
                <c:pt idx="3">
                  <c:v>0.3125</c:v>
                </c:pt>
                <c:pt idx="4">
                  <c:v>0.40677966101694918</c:v>
                </c:pt>
                <c:pt idx="5">
                  <c:v>0.34482758620689657</c:v>
                </c:pt>
                <c:pt idx="6">
                  <c:v>0.14285714285714285</c:v>
                </c:pt>
                <c:pt idx="7">
                  <c:v>0.46666666666666667</c:v>
                </c:pt>
                <c:pt idx="8">
                  <c:v>0.22033898305084745</c:v>
                </c:pt>
                <c:pt idx="9">
                  <c:v>0.5</c:v>
                </c:pt>
                <c:pt idx="10">
                  <c:v>0.30769230769230771</c:v>
                </c:pt>
                <c:pt idx="11">
                  <c:v>0.72727272727272729</c:v>
                </c:pt>
                <c:pt idx="12">
                  <c:v>0.54166666666666663</c:v>
                </c:pt>
              </c:numCache>
            </c:numRef>
          </c:val>
          <c:extLst>
            <c:ext xmlns:c16="http://schemas.microsoft.com/office/drawing/2014/chart" uri="{C3380CC4-5D6E-409C-BE32-E72D297353CC}">
              <c16:uniqueId val="{00000002-C1CA-4F4E-8126-D568FAC26306}"/>
            </c:ext>
          </c:extLst>
        </c:ser>
        <c:dLbls>
          <c:dLblPos val="ctr"/>
          <c:showLegendKey val="0"/>
          <c:showVal val="1"/>
          <c:showCatName val="0"/>
          <c:showSerName val="0"/>
          <c:showPercent val="0"/>
          <c:showBubbleSize val="0"/>
        </c:dLbls>
        <c:gapWidth val="150"/>
        <c:overlap val="100"/>
        <c:axId val="326406640"/>
        <c:axId val="326399920"/>
      </c:barChart>
      <c:catAx>
        <c:axId val="326406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26399920"/>
        <c:crosses val="autoZero"/>
        <c:auto val="1"/>
        <c:lblAlgn val="ctr"/>
        <c:lblOffset val="100"/>
        <c:noMultiLvlLbl val="0"/>
      </c:catAx>
      <c:valAx>
        <c:axId val="326399920"/>
        <c:scaling>
          <c:orientation val="minMax"/>
          <c:max val="1"/>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2640664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GB" sz="1200" b="1" dirty="0"/>
              <a:t>Companies that first discovered FDA-approved NMEs (rolling 3-year average, 2003-2023)</a:t>
            </a:r>
          </a:p>
        </c:rich>
      </c:tx>
      <c:layout>
        <c:manualLayout>
          <c:xMode val="edge"/>
          <c:yMode val="edge"/>
          <c:x val="0.22709501397915616"/>
          <c:y val="4.9013345909566129E-3"/>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2953662633498471E-2"/>
          <c:y val="0.22077442396170119"/>
          <c:w val="0.95503410845314396"/>
          <c:h val="0.65311536271570236"/>
        </c:manualLayout>
      </c:layout>
      <c:barChart>
        <c:barDir val="col"/>
        <c:grouping val="clustered"/>
        <c:varyColors val="0"/>
        <c:ser>
          <c:idx val="0"/>
          <c:order val="0"/>
          <c:tx>
            <c:strRef>
              <c:f>'[Updated final FDA NME list.xlsx]Originator analysis'!$B$94</c:f>
              <c:strCache>
                <c:ptCount val="1"/>
                <c:pt idx="0">
                  <c:v>Large Pharma</c:v>
                </c:pt>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4F6-41B3-A26A-6F09A528FE6C}"/>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4F6-41B3-A26A-6F09A528FE6C}"/>
                </c:ext>
              </c:extLst>
            </c:dLbl>
            <c:dLbl>
              <c:idx val="2"/>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19</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4F6-41B3-A26A-6F09A528FE6C}"/>
                </c:ext>
              </c:extLst>
            </c:dLbl>
            <c:dLbl>
              <c:idx val="3"/>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27</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4F6-41B3-A26A-6F09A528FE6C}"/>
                </c:ext>
              </c:extLst>
            </c:dLbl>
            <c:dLbl>
              <c:idx val="4"/>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4F6-41B3-A26A-6F09A528FE6C}"/>
                </c:ext>
              </c:extLst>
            </c:dLbl>
            <c:dLbl>
              <c:idx val="5"/>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4F6-41B3-A26A-6F09A528FE6C}"/>
                </c:ext>
              </c:extLst>
            </c:dLbl>
            <c:dLbl>
              <c:idx val="6"/>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4F6-41B3-A26A-6F09A528FE6C}"/>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list.xlsx]Originator analysis'!$A$95:$A$101</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list.xlsx]Originator analysis'!$B$95:$B$101</c:f>
              <c:numCache>
                <c:formatCode>General</c:formatCode>
                <c:ptCount val="7"/>
                <c:pt idx="0">
                  <c:v>25</c:v>
                </c:pt>
                <c:pt idx="1">
                  <c:v>25</c:v>
                </c:pt>
                <c:pt idx="2">
                  <c:v>19</c:v>
                </c:pt>
                <c:pt idx="3">
                  <c:v>27</c:v>
                </c:pt>
                <c:pt idx="4">
                  <c:v>35</c:v>
                </c:pt>
                <c:pt idx="5">
                  <c:v>34</c:v>
                </c:pt>
                <c:pt idx="6">
                  <c:v>34</c:v>
                </c:pt>
              </c:numCache>
            </c:numRef>
          </c:val>
          <c:extLst>
            <c:ext xmlns:c16="http://schemas.microsoft.com/office/drawing/2014/chart" uri="{C3380CC4-5D6E-409C-BE32-E72D297353CC}">
              <c16:uniqueId val="{00000000-955D-4DBF-850D-8406872A7E58}"/>
            </c:ext>
          </c:extLst>
        </c:ser>
        <c:ser>
          <c:idx val="1"/>
          <c:order val="1"/>
          <c:tx>
            <c:strRef>
              <c:f>'[Updated final FDA NME list.xlsx]Originator analysis'!$C$94</c:f>
              <c:strCache>
                <c:ptCount val="1"/>
                <c:pt idx="0">
                  <c:v>Mid Pharma</c:v>
                </c:pt>
              </c:strCache>
            </c:strRef>
          </c:tx>
          <c:spPr>
            <a:solidFill>
              <a:schemeClr val="accent6"/>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4F6-41B3-A26A-6F09A528FE6C}"/>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21</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4F6-41B3-A26A-6F09A528FE6C}"/>
                </c:ext>
              </c:extLst>
            </c:dLbl>
            <c:dLbl>
              <c:idx val="2"/>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32</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4F6-41B3-A26A-6F09A528FE6C}"/>
                </c:ext>
              </c:extLst>
            </c:dLbl>
            <c:dLbl>
              <c:idx val="3"/>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38</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4F6-41B3-A26A-6F09A528FE6C}"/>
                </c:ext>
              </c:extLst>
            </c:dLbl>
            <c:dLbl>
              <c:idx val="4"/>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43</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4F6-41B3-A26A-6F09A528FE6C}"/>
                </c:ext>
              </c:extLst>
            </c:dLbl>
            <c:dLbl>
              <c:idx val="5"/>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59</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4F6-41B3-A26A-6F09A528FE6C}"/>
                </c:ext>
              </c:extLst>
            </c:dLbl>
            <c:dLbl>
              <c:idx val="6"/>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38</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4F6-41B3-A26A-6F09A528FE6C}"/>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list.xlsx]Originator analysis'!$A$95:$A$101</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list.xlsx]Originator analysis'!$C$95:$C$101</c:f>
              <c:numCache>
                <c:formatCode>General</c:formatCode>
                <c:ptCount val="7"/>
                <c:pt idx="0">
                  <c:v>34</c:v>
                </c:pt>
                <c:pt idx="1">
                  <c:v>21</c:v>
                </c:pt>
                <c:pt idx="2">
                  <c:v>32</c:v>
                </c:pt>
                <c:pt idx="3">
                  <c:v>38</c:v>
                </c:pt>
                <c:pt idx="4">
                  <c:v>43</c:v>
                </c:pt>
                <c:pt idx="5">
                  <c:v>59</c:v>
                </c:pt>
                <c:pt idx="6">
                  <c:v>38</c:v>
                </c:pt>
              </c:numCache>
            </c:numRef>
          </c:val>
          <c:extLst>
            <c:ext xmlns:c16="http://schemas.microsoft.com/office/drawing/2014/chart" uri="{C3380CC4-5D6E-409C-BE32-E72D297353CC}">
              <c16:uniqueId val="{00000001-955D-4DBF-850D-8406872A7E58}"/>
            </c:ext>
          </c:extLst>
        </c:ser>
        <c:ser>
          <c:idx val="2"/>
          <c:order val="2"/>
          <c:tx>
            <c:strRef>
              <c:f>'[Updated final FDA NME list.xlsx]Originator analysis'!$D$94</c:f>
              <c:strCache>
                <c:ptCount val="1"/>
                <c:pt idx="0">
                  <c:v>Small Pharma</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24</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4F6-41B3-A26A-6F09A528FE6C}"/>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17</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4F6-41B3-A26A-6F09A528FE6C}"/>
                </c:ext>
              </c:extLst>
            </c:dLbl>
            <c:dLbl>
              <c:idx val="2"/>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4F6-41B3-A26A-6F09A528FE6C}"/>
                </c:ext>
              </c:extLst>
            </c:dLbl>
            <c:dLbl>
              <c:idx val="3"/>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42</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4F6-41B3-A26A-6F09A528FE6C}"/>
                </c:ext>
              </c:extLst>
            </c:dLbl>
            <c:dLbl>
              <c:idx val="4"/>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4F6-41B3-A26A-6F09A528FE6C}"/>
                </c:ext>
              </c:extLst>
            </c:dLbl>
            <c:dLbl>
              <c:idx val="5"/>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66</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4F6-41B3-A26A-6F09A528FE6C}"/>
                </c:ext>
              </c:extLst>
            </c:dLbl>
            <c:dLbl>
              <c:idx val="6"/>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53</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4F6-41B3-A26A-6F09A528FE6C}"/>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list.xlsx]Originator analysis'!$A$95:$A$101</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list.xlsx]Originator analysis'!$D$95:$D$101</c:f>
              <c:numCache>
                <c:formatCode>General</c:formatCode>
                <c:ptCount val="7"/>
                <c:pt idx="0">
                  <c:v>24</c:v>
                </c:pt>
                <c:pt idx="1">
                  <c:v>17</c:v>
                </c:pt>
                <c:pt idx="2">
                  <c:v>25</c:v>
                </c:pt>
                <c:pt idx="3">
                  <c:v>42</c:v>
                </c:pt>
                <c:pt idx="4">
                  <c:v>35</c:v>
                </c:pt>
                <c:pt idx="5">
                  <c:v>66</c:v>
                </c:pt>
                <c:pt idx="6">
                  <c:v>53</c:v>
                </c:pt>
              </c:numCache>
            </c:numRef>
          </c:val>
          <c:extLst>
            <c:ext xmlns:c16="http://schemas.microsoft.com/office/drawing/2014/chart" uri="{C3380CC4-5D6E-409C-BE32-E72D297353CC}">
              <c16:uniqueId val="{00000002-955D-4DBF-850D-8406872A7E58}"/>
            </c:ext>
          </c:extLst>
        </c:ser>
        <c:dLbls>
          <c:dLblPos val="outEnd"/>
          <c:showLegendKey val="0"/>
          <c:showVal val="1"/>
          <c:showCatName val="0"/>
          <c:showSerName val="0"/>
          <c:showPercent val="0"/>
          <c:showBubbleSize val="0"/>
        </c:dLbls>
        <c:gapWidth val="219"/>
        <c:overlap val="-27"/>
        <c:axId val="2043859760"/>
        <c:axId val="2043860720"/>
      </c:barChart>
      <c:catAx>
        <c:axId val="204385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043860720"/>
        <c:crosses val="autoZero"/>
        <c:auto val="1"/>
        <c:lblAlgn val="ctr"/>
        <c:lblOffset val="100"/>
        <c:noMultiLvlLbl val="0"/>
      </c:catAx>
      <c:valAx>
        <c:axId val="2043860720"/>
        <c:scaling>
          <c:orientation val="minMax"/>
        </c:scaling>
        <c:delete val="1"/>
        <c:axPos val="l"/>
        <c:numFmt formatCode="General" sourceLinked="1"/>
        <c:majorTickMark val="none"/>
        <c:minorTickMark val="none"/>
        <c:tickLblPos val="nextTo"/>
        <c:crossAx val="2043859760"/>
        <c:crosses val="autoZero"/>
        <c:crossBetween val="between"/>
      </c:valAx>
      <c:spPr>
        <a:noFill/>
        <a:ln>
          <a:noFill/>
        </a:ln>
        <a:effectLst/>
      </c:spPr>
    </c:plotArea>
    <c:legend>
      <c:legendPos val="t"/>
      <c:layout>
        <c:manualLayout>
          <c:xMode val="edge"/>
          <c:yMode val="edge"/>
          <c:x val="0.3346843436460511"/>
          <c:y val="0.10475381761252618"/>
          <c:w val="0.33063131270789775"/>
          <c:h val="9.447766245705062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sz="1200" b="1" dirty="0"/>
              <a:t>Companies to first market FDA-approved NMEs</a:t>
            </a:r>
            <a:r>
              <a:rPr lang="en-GB" sz="1200" b="1" baseline="0" dirty="0"/>
              <a:t> </a:t>
            </a:r>
            <a:r>
              <a:rPr lang="en-GB" sz="1200" b="1" dirty="0"/>
              <a:t>(rolling 3-year average, 2003-2023)</a:t>
            </a:r>
          </a:p>
        </c:rich>
      </c:tx>
      <c:layout>
        <c:manualLayout>
          <c:xMode val="edge"/>
          <c:yMode val="edge"/>
          <c:x val="0.23862512094358712"/>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2285873932408509E-2"/>
          <c:y val="0.11264783661598539"/>
          <c:w val="0.97354918686206093"/>
          <c:h val="0.68047765079774603"/>
        </c:manualLayout>
      </c:layout>
      <c:barChart>
        <c:barDir val="col"/>
        <c:grouping val="clustered"/>
        <c:varyColors val="0"/>
        <c:ser>
          <c:idx val="0"/>
          <c:order val="0"/>
          <c:tx>
            <c:strRef>
              <c:f>'[Updated final FDA NME list.xlsx]Commercializer Analysis'!$B$67</c:f>
              <c:strCache>
                <c:ptCount val="1"/>
                <c:pt idx="0">
                  <c:v>Large Pharma</c:v>
                </c:pt>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F51-40AF-981B-4962FBBC0DC6}"/>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51-40AF-981B-4962FBBC0DC6}"/>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51-40AF-981B-4962FBBC0DC6}"/>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F51-40AF-981B-4962FBBC0DC6}"/>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60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F51-40AF-981B-4962FBBC0DC6}"/>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F51-40AF-981B-4962FBBC0DC6}"/>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F51-40AF-981B-4962FBBC0DC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list.xlsx]Commercializer Analysis'!$A$68:$A$74</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list.xlsx]Commercializer Analysis'!$B$68:$B$74</c:f>
              <c:numCache>
                <c:formatCode>General</c:formatCode>
                <c:ptCount val="7"/>
                <c:pt idx="0">
                  <c:v>34</c:v>
                </c:pt>
                <c:pt idx="1">
                  <c:v>32</c:v>
                </c:pt>
                <c:pt idx="2">
                  <c:v>42</c:v>
                </c:pt>
                <c:pt idx="3">
                  <c:v>56</c:v>
                </c:pt>
                <c:pt idx="4">
                  <c:v>60</c:v>
                </c:pt>
                <c:pt idx="5">
                  <c:v>58</c:v>
                </c:pt>
                <c:pt idx="6">
                  <c:v>51</c:v>
                </c:pt>
              </c:numCache>
            </c:numRef>
          </c:val>
          <c:extLst>
            <c:ext xmlns:c16="http://schemas.microsoft.com/office/drawing/2014/chart" uri="{C3380CC4-5D6E-409C-BE32-E72D297353CC}">
              <c16:uniqueId val="{00000000-CFD3-44B0-9C14-1F1E8AF8643A}"/>
            </c:ext>
          </c:extLst>
        </c:ser>
        <c:ser>
          <c:idx val="1"/>
          <c:order val="1"/>
          <c:tx>
            <c:strRef>
              <c:f>'[Updated final FDA NME list.xlsx]Commercializer Analysis'!$C$67</c:f>
              <c:strCache>
                <c:ptCount val="1"/>
                <c:pt idx="0">
                  <c:v>Mid Pharma</c:v>
                </c:pt>
              </c:strCache>
            </c:strRef>
          </c:tx>
          <c:spPr>
            <a:solidFill>
              <a:schemeClr val="accent6"/>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F51-40AF-981B-4962FBBC0DC6}"/>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F51-40AF-981B-4962FBBC0DC6}"/>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F51-40AF-981B-4962FBBC0DC6}"/>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F51-40AF-981B-4962FBBC0DC6}"/>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F51-40AF-981B-4962FBBC0DC6}"/>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F51-40AF-981B-4962FBBC0DC6}"/>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F51-40AF-981B-4962FBBC0DC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list.xlsx]Commercializer Analysis'!$A$68:$A$74</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list.xlsx]Commercializer Analysis'!$C$68:$C$74</c:f>
              <c:numCache>
                <c:formatCode>General</c:formatCode>
                <c:ptCount val="7"/>
                <c:pt idx="0">
                  <c:v>34</c:v>
                </c:pt>
                <c:pt idx="1">
                  <c:v>22</c:v>
                </c:pt>
                <c:pt idx="2">
                  <c:v>19</c:v>
                </c:pt>
                <c:pt idx="3">
                  <c:v>35</c:v>
                </c:pt>
                <c:pt idx="4">
                  <c:v>31</c:v>
                </c:pt>
                <c:pt idx="5">
                  <c:v>54</c:v>
                </c:pt>
                <c:pt idx="6">
                  <c:v>45</c:v>
                </c:pt>
              </c:numCache>
            </c:numRef>
          </c:val>
          <c:extLst>
            <c:ext xmlns:c16="http://schemas.microsoft.com/office/drawing/2014/chart" uri="{C3380CC4-5D6E-409C-BE32-E72D297353CC}">
              <c16:uniqueId val="{00000001-CFD3-44B0-9C14-1F1E8AF8643A}"/>
            </c:ext>
          </c:extLst>
        </c:ser>
        <c:ser>
          <c:idx val="2"/>
          <c:order val="2"/>
          <c:tx>
            <c:strRef>
              <c:f>'[Updated final FDA NME list.xlsx]Commercializer Analysis'!$D$67</c:f>
              <c:strCache>
                <c:ptCount val="1"/>
                <c:pt idx="0">
                  <c:v>Small Pharma</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F51-40AF-981B-4962FBBC0DC6}"/>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F51-40AF-981B-4962FBBC0DC6}"/>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F51-40AF-981B-4962FBBC0DC6}"/>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F51-40AF-981B-4962FBBC0DC6}"/>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F51-40AF-981B-4962FBBC0DC6}"/>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F51-40AF-981B-4962FBBC0DC6}"/>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F51-40AF-981B-4962FBBC0DC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'[Updated final FDA NME list.xlsx]Commercializer Analysis'!$A$68:$A$74</c:f>
              <c:strCache>
                <c:ptCount val="7"/>
                <c:pt idx="0">
                  <c:v>2003 - 2005</c:v>
                </c:pt>
                <c:pt idx="1">
                  <c:v>2006 - 2008</c:v>
                </c:pt>
                <c:pt idx="2">
                  <c:v>2009 - 2011</c:v>
                </c:pt>
                <c:pt idx="3">
                  <c:v>2012 - 2014</c:v>
                </c:pt>
                <c:pt idx="4">
                  <c:v>2015 - 2017</c:v>
                </c:pt>
                <c:pt idx="5">
                  <c:v>2018 - 2020</c:v>
                </c:pt>
                <c:pt idx="6">
                  <c:v>2021 - 2023</c:v>
                </c:pt>
              </c:strCache>
            </c:strRef>
          </c:cat>
          <c:val>
            <c:numRef>
              <c:f>'[Updated final FDA NME list.xlsx]Commercializer Analysis'!$D$68:$D$74</c:f>
              <c:numCache>
                <c:formatCode>General</c:formatCode>
                <c:ptCount val="7"/>
                <c:pt idx="0">
                  <c:v>15</c:v>
                </c:pt>
                <c:pt idx="1">
                  <c:v>9</c:v>
                </c:pt>
                <c:pt idx="2">
                  <c:v>15</c:v>
                </c:pt>
                <c:pt idx="3">
                  <c:v>16</c:v>
                </c:pt>
                <c:pt idx="4">
                  <c:v>22</c:v>
                </c:pt>
                <c:pt idx="5">
                  <c:v>47</c:v>
                </c:pt>
                <c:pt idx="6">
                  <c:v>29</c:v>
                </c:pt>
              </c:numCache>
            </c:numRef>
          </c:val>
          <c:extLst>
            <c:ext xmlns:c16="http://schemas.microsoft.com/office/drawing/2014/chart" uri="{C3380CC4-5D6E-409C-BE32-E72D297353CC}">
              <c16:uniqueId val="{00000002-CFD3-44B0-9C14-1F1E8AF8643A}"/>
            </c:ext>
          </c:extLst>
        </c:ser>
        <c:dLbls>
          <c:dLblPos val="outEnd"/>
          <c:showLegendKey val="0"/>
          <c:showVal val="1"/>
          <c:showCatName val="0"/>
          <c:showSerName val="0"/>
          <c:showPercent val="0"/>
          <c:showBubbleSize val="0"/>
        </c:dLbls>
        <c:gapWidth val="219"/>
        <c:overlap val="-27"/>
        <c:axId val="1065661647"/>
        <c:axId val="1065646767"/>
      </c:barChart>
      <c:catAx>
        <c:axId val="106566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65646767"/>
        <c:crosses val="autoZero"/>
        <c:auto val="1"/>
        <c:lblAlgn val="ctr"/>
        <c:lblOffset val="100"/>
        <c:noMultiLvlLbl val="0"/>
      </c:catAx>
      <c:valAx>
        <c:axId val="1065646767"/>
        <c:scaling>
          <c:orientation val="minMax"/>
        </c:scaling>
        <c:delete val="1"/>
        <c:axPos val="l"/>
        <c:numFmt formatCode="General" sourceLinked="1"/>
        <c:majorTickMark val="none"/>
        <c:minorTickMark val="none"/>
        <c:tickLblPos val="nextTo"/>
        <c:crossAx val="1065661647"/>
        <c:crosses val="autoZero"/>
        <c:crossBetween val="between"/>
      </c:valAx>
      <c:spPr>
        <a:noFill/>
        <a:ln>
          <a:noFill/>
        </a:ln>
        <a:effectLst/>
      </c:spPr>
    </c:plotArea>
    <c:legend>
      <c:legendPos val="t"/>
      <c:layout>
        <c:manualLayout>
          <c:xMode val="edge"/>
          <c:yMode val="edge"/>
          <c:x val="0.33492768369838"/>
          <c:y val="0.14721800367062851"/>
          <c:w val="0.33014463260324006"/>
          <c:h val="9.399393196148461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solidFill>
                <a:latin typeface="+mn-lt"/>
                <a:ea typeface="+mn-ea"/>
                <a:cs typeface="+mn-cs"/>
              </a:defRPr>
            </a:pPr>
            <a:r>
              <a:rPr lang="en-GB" sz="1200" b="1" dirty="0"/>
              <a:t>Development strategy utilized for FDA-approved NME launches</a:t>
            </a:r>
            <a:r>
              <a:rPr lang="en-GB" sz="1200" b="1" baseline="0" dirty="0"/>
              <a:t> </a:t>
            </a:r>
            <a:r>
              <a:rPr lang="en-GB" sz="1200" b="1" dirty="0"/>
              <a:t>(rolling 3-year average %, 2003 – 2023)</a:t>
            </a:r>
          </a:p>
        </c:rich>
      </c:tx>
      <c:layout>
        <c:manualLayout>
          <c:xMode val="edge"/>
          <c:yMode val="edge"/>
          <c:x val="0.18255225942004308"/>
          <c:y val="8.8775264889206823E-4"/>
        </c:manualLayout>
      </c:layout>
      <c:overlay val="0"/>
      <c:spPr>
        <a:noFill/>
        <a:ln>
          <a:noFill/>
        </a:ln>
        <a:effectLst/>
      </c:spPr>
      <c:txPr>
        <a:bodyPr rot="0" spcFirstLastPara="1" vertOverflow="ellipsis" vert="horz" wrap="square" anchor="ctr" anchorCtr="1"/>
        <a:lstStyle/>
        <a:p>
          <a:pPr algn="ct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1937490616423133E-2"/>
          <c:y val="0.28983892625320301"/>
          <c:w val="0.97938069802617822"/>
          <c:h val="0.49589898148853961"/>
        </c:manualLayout>
      </c:layout>
      <c:lineChart>
        <c:grouping val="standard"/>
        <c:varyColors val="0"/>
        <c:ser>
          <c:idx val="0"/>
          <c:order val="0"/>
          <c:tx>
            <c:strRef>
              <c:f>'[Working Sheet 2023.09.14.xlsx]Combined orin and com analysis'!$H$43</c:f>
              <c:strCache>
                <c:ptCount val="1"/>
                <c:pt idx="0">
                  <c:v>Internal R&amp;D</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311-493C-B20B-70C289507D4B}"/>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311-493C-B20B-70C289507D4B}"/>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311-493C-B20B-70C289507D4B}"/>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311-493C-B20B-70C289507D4B}"/>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311-493C-B20B-70C289507D4B}"/>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311-493C-B20B-70C289507D4B}"/>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311-493C-B20B-70C289507D4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 2023.09.14.xlsx]Combined orin and com analysis'!$A$44:$A$50</c:f>
              <c:strCache>
                <c:ptCount val="7"/>
                <c:pt idx="0">
                  <c:v>2003 - 2005</c:v>
                </c:pt>
                <c:pt idx="1">
                  <c:v>2006 - 2008</c:v>
                </c:pt>
                <c:pt idx="2">
                  <c:v>2009 - 2011</c:v>
                </c:pt>
                <c:pt idx="3">
                  <c:v>2012 - 2014</c:v>
                </c:pt>
                <c:pt idx="4">
                  <c:v>2015 - 2017</c:v>
                </c:pt>
                <c:pt idx="5">
                  <c:v>2018 - 2020</c:v>
                </c:pt>
                <c:pt idx="6">
                  <c:v>2021 - 2023</c:v>
                </c:pt>
              </c:strCache>
            </c:strRef>
          </c:cat>
          <c:val>
            <c:numRef>
              <c:f>'[Working Sheet 2023.09.14.xlsx]Combined orin and com analysis'!$H$44:$H$50</c:f>
              <c:numCache>
                <c:formatCode>0%</c:formatCode>
                <c:ptCount val="7"/>
                <c:pt idx="0">
                  <c:v>0.43373493975903615</c:v>
                </c:pt>
                <c:pt idx="1">
                  <c:v>0.46031746031746029</c:v>
                </c:pt>
                <c:pt idx="2">
                  <c:v>0.30263157894736842</c:v>
                </c:pt>
                <c:pt idx="3">
                  <c:v>0.35514018691588783</c:v>
                </c:pt>
                <c:pt idx="4">
                  <c:v>0.4336283185840708</c:v>
                </c:pt>
                <c:pt idx="5">
                  <c:v>0.45283018867924529</c:v>
                </c:pt>
                <c:pt idx="6">
                  <c:v>0.46400000000000002</c:v>
                </c:pt>
              </c:numCache>
            </c:numRef>
          </c:val>
          <c:smooth val="0"/>
          <c:extLst>
            <c:ext xmlns:c16="http://schemas.microsoft.com/office/drawing/2014/chart" uri="{C3380CC4-5D6E-409C-BE32-E72D297353CC}">
              <c16:uniqueId val="{00000000-5DA2-4C6D-93E4-70A613485B08}"/>
            </c:ext>
          </c:extLst>
        </c:ser>
        <c:ser>
          <c:idx val="1"/>
          <c:order val="1"/>
          <c:tx>
            <c:strRef>
              <c:f>'[Working Sheet 2023.09.14.xlsx]Combined orin and com analysis'!$I$43</c:f>
              <c:strCache>
                <c:ptCount val="1"/>
                <c:pt idx="0">
                  <c:v>Externalized R&amp;D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311-493C-B20B-70C289507D4B}"/>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311-493C-B20B-70C289507D4B}"/>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70%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311-493C-B20B-70C289507D4B}"/>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64%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311-493C-B20B-70C289507D4B}"/>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311-493C-B20B-70C289507D4B}"/>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311-493C-B20B-70C289507D4B}"/>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311-493C-B20B-70C289507D4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 2023.09.14.xlsx]Combined orin and com analysis'!$A$44:$A$50</c:f>
              <c:strCache>
                <c:ptCount val="7"/>
                <c:pt idx="0">
                  <c:v>2003 - 2005</c:v>
                </c:pt>
                <c:pt idx="1">
                  <c:v>2006 - 2008</c:v>
                </c:pt>
                <c:pt idx="2">
                  <c:v>2009 - 2011</c:v>
                </c:pt>
                <c:pt idx="3">
                  <c:v>2012 - 2014</c:v>
                </c:pt>
                <c:pt idx="4">
                  <c:v>2015 - 2017</c:v>
                </c:pt>
                <c:pt idx="5">
                  <c:v>2018 - 2020</c:v>
                </c:pt>
                <c:pt idx="6">
                  <c:v>2021 - 2023</c:v>
                </c:pt>
              </c:strCache>
            </c:strRef>
          </c:cat>
          <c:val>
            <c:numRef>
              <c:f>'[Working Sheet 2023.09.14.xlsx]Combined orin and com analysis'!$I$44:$I$50</c:f>
              <c:numCache>
                <c:formatCode>0%</c:formatCode>
                <c:ptCount val="7"/>
                <c:pt idx="0">
                  <c:v>0.56626506024096379</c:v>
                </c:pt>
                <c:pt idx="1">
                  <c:v>0.53968253968253965</c:v>
                </c:pt>
                <c:pt idx="2">
                  <c:v>0.69736842105263164</c:v>
                </c:pt>
                <c:pt idx="3">
                  <c:v>0.64485981308411211</c:v>
                </c:pt>
                <c:pt idx="4">
                  <c:v>0.5663716814159292</c:v>
                </c:pt>
                <c:pt idx="5">
                  <c:v>0.54716981132075471</c:v>
                </c:pt>
                <c:pt idx="6">
                  <c:v>0.53600000000000003</c:v>
                </c:pt>
              </c:numCache>
            </c:numRef>
          </c:val>
          <c:smooth val="0"/>
          <c:extLst>
            <c:ext xmlns:c16="http://schemas.microsoft.com/office/drawing/2014/chart" uri="{C3380CC4-5D6E-409C-BE32-E72D297353CC}">
              <c16:uniqueId val="{00000001-5DA2-4C6D-93E4-70A613485B08}"/>
            </c:ext>
          </c:extLst>
        </c:ser>
        <c:dLbls>
          <c:dLblPos val="l"/>
          <c:showLegendKey val="0"/>
          <c:showVal val="1"/>
          <c:showCatName val="0"/>
          <c:showSerName val="0"/>
          <c:showPercent val="0"/>
          <c:showBubbleSize val="0"/>
        </c:dLbls>
        <c:marker val="1"/>
        <c:smooth val="0"/>
        <c:axId val="326398000"/>
        <c:axId val="326422480"/>
        <c:extLst>
          <c:ext xmlns:c15="http://schemas.microsoft.com/office/drawing/2012/chart" uri="{02D57815-91ED-43cb-92C2-25804820EDAC}">
            <c15:filteredLineSeries>
              <c15:ser>
                <c:idx val="2"/>
                <c:order val="2"/>
                <c:tx>
                  <c:strRef>
                    <c:extLst>
                      <c:ext uri="{02D57815-91ED-43cb-92C2-25804820EDAC}">
                        <c15:formulaRef>
                          <c15:sqref>'[Working Sheet 2023.09.14.xlsx]Combined orin and com analysis'!$A$44</c15:sqref>
                        </c15:formulaRef>
                      </c:ext>
                    </c:extLst>
                    <c:strCache>
                      <c:ptCount val="1"/>
                      <c:pt idx="0">
                        <c:v>2003 - 2005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'[Working Sheet 2023.09.14.xlsx]Combined orin and com analysis'!$A$44:$A$50</c15:sqref>
                        </c15:formulaRef>
                      </c:ext>
                    </c:extLst>
                    <c:strCache>
                      <c:ptCount val="7"/>
                      <c:pt idx="0">
                        <c:v>2003 - 2005</c:v>
                      </c:pt>
                      <c:pt idx="1">
                        <c:v>2006 - 2008</c:v>
                      </c:pt>
                      <c:pt idx="2">
                        <c:v>2009 - 2011</c:v>
                      </c:pt>
                      <c:pt idx="3">
                        <c:v>2012 - 2014</c:v>
                      </c:pt>
                      <c:pt idx="4">
                        <c:v>2015 - 2017</c:v>
                      </c:pt>
                      <c:pt idx="5">
                        <c:v>2018 - 2020</c:v>
                      </c:pt>
                      <c:pt idx="6">
                        <c:v>2021 - 2023</c:v>
                      </c:pt>
                    </c:strCache>
                  </c:strRef>
                </c:cat>
                <c:val>
                  <c:numRef>
                    <c:extLst>
                      <c:ext uri="{02D57815-91ED-43cb-92C2-25804820EDAC}">
                        <c15:formulaRef>
                          <c15:sqref>'[Working Sheet 2023.09.14.xlsx]Combined orin and com analysis'!$A$45:$A$50</c15:sqref>
                        </c15:formulaRef>
                      </c:ext>
                    </c:extLst>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2-5DA2-4C6D-93E4-70A613485B08}"/>
                  </c:ext>
                </c:extLst>
              </c15:ser>
            </c15:filteredLineSeries>
          </c:ext>
        </c:extLst>
      </c:lineChart>
      <c:catAx>
        <c:axId val="32639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26422480"/>
        <c:crosses val="autoZero"/>
        <c:auto val="1"/>
        <c:lblAlgn val="ctr"/>
        <c:lblOffset val="100"/>
        <c:noMultiLvlLbl val="0"/>
      </c:catAx>
      <c:valAx>
        <c:axId val="326422480"/>
        <c:scaling>
          <c:orientation val="minMax"/>
          <c:max val="0.70000000000000007"/>
          <c:min val="0.2"/>
        </c:scaling>
        <c:delete val="1"/>
        <c:axPos val="l"/>
        <c:numFmt formatCode="0%" sourceLinked="1"/>
        <c:majorTickMark val="none"/>
        <c:minorTickMark val="none"/>
        <c:tickLblPos val="nextTo"/>
        <c:crossAx val="326398000"/>
        <c:crosses val="autoZero"/>
        <c:crossBetween val="between"/>
      </c:valAx>
      <c:spPr>
        <a:noFill/>
        <a:ln>
          <a:noFill/>
        </a:ln>
        <a:effectLst/>
      </c:spPr>
    </c:plotArea>
    <c:legend>
      <c:legendPos val="t"/>
      <c:layout>
        <c:manualLayout>
          <c:xMode val="edge"/>
          <c:yMode val="edge"/>
          <c:x val="0.36234266032746321"/>
          <c:y val="0.13240824894601361"/>
          <c:w val="0.27531459389417434"/>
          <c:h val="0.152102339342975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GB" sz="1200" b="1" dirty="0"/>
              <a:t>Proportion of originators and </a:t>
            </a:r>
            <a:r>
              <a:rPr lang="en-GB" sz="1200" b="1" dirty="0" err="1"/>
              <a:t>commercializers</a:t>
            </a:r>
            <a:r>
              <a:rPr lang="en-GB" sz="1200" b="1" dirty="0"/>
              <a:t> of FDA-approved NMEs (2008-2017)</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084032306258959"/>
          <c:y val="0.21121786379675075"/>
          <c:w val="0.86350317253604358"/>
          <c:h val="0.71626713264949937"/>
        </c:manualLayout>
      </c:layout>
      <c:barChart>
        <c:barDir val="col"/>
        <c:grouping val="stacked"/>
        <c:varyColors val="0"/>
        <c:ser>
          <c:idx val="0"/>
          <c:order val="0"/>
          <c:tx>
            <c:strRef>
              <c:f>'[Working Sheet 2023.09.26.xlsx]Combined orin and com analysis'!$C$208</c:f>
              <c:strCache>
                <c:ptCount val="1"/>
                <c:pt idx="0">
                  <c:v>Large</c:v>
                </c:pt>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28%</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A6-4BB3-9A69-1FBBD1F12D5A}"/>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53%</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CA6-4BB3-9A69-1FBBD1F12D5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'[1]Combined orin and com analysis'!$D$207:$E$207</c:f>
              <c:strCache>
                <c:ptCount val="2"/>
                <c:pt idx="0">
                  <c:v>Originator</c:v>
                </c:pt>
                <c:pt idx="1">
                  <c:v>Commercializer</c:v>
                </c:pt>
              </c:strCache>
            </c:strRef>
          </c:cat>
          <c:val>
            <c:numRef>
              <c:f>'[1]Combined orin and com analysis'!$D$208:$E$208</c:f>
              <c:numCache>
                <c:formatCode>0%</c:formatCode>
                <c:ptCount val="2"/>
                <c:pt idx="0">
                  <c:v>0.28213166144200624</c:v>
                </c:pt>
                <c:pt idx="1">
                  <c:v>0.52664576802507834</c:v>
                </c:pt>
              </c:numCache>
            </c:numRef>
          </c:val>
          <c:extLst>
            <c:ext xmlns:c16="http://schemas.microsoft.com/office/drawing/2014/chart" uri="{C3380CC4-5D6E-409C-BE32-E72D297353CC}">
              <c16:uniqueId val="{00000000-FA1D-4964-9D79-622021185C11}"/>
            </c:ext>
          </c:extLst>
        </c:ser>
        <c:ser>
          <c:idx val="1"/>
          <c:order val="1"/>
          <c:tx>
            <c:strRef>
              <c:f>'[Working Sheet 2023.09.26.xlsx]Combined orin and com analysis'!$C$209</c:f>
              <c:strCache>
                <c:ptCount val="1"/>
                <c:pt idx="0">
                  <c:v>Mid</c:v>
                </c:pt>
              </c:strCache>
            </c:strRef>
          </c:tx>
          <c:spPr>
            <a:solidFill>
              <a:schemeClr val="accent6"/>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38%</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CA6-4BB3-9A69-1FBBD1F12D5A}"/>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29%</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CA6-4BB3-9A69-1FBBD1F12D5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'[1]Combined orin and com analysis'!$D$207:$E$207</c:f>
              <c:strCache>
                <c:ptCount val="2"/>
                <c:pt idx="0">
                  <c:v>Originator</c:v>
                </c:pt>
                <c:pt idx="1">
                  <c:v>Commercializer</c:v>
                </c:pt>
              </c:strCache>
            </c:strRef>
          </c:cat>
          <c:val>
            <c:numRef>
              <c:f>'[1]Combined orin and com analysis'!$D$209:$E$209</c:f>
              <c:numCache>
                <c:formatCode>0%</c:formatCode>
                <c:ptCount val="2"/>
                <c:pt idx="0">
                  <c:v>0.38244514106583072</c:v>
                </c:pt>
                <c:pt idx="1">
                  <c:v>0.29153605015673983</c:v>
                </c:pt>
              </c:numCache>
            </c:numRef>
          </c:val>
          <c:extLst>
            <c:ext xmlns:c16="http://schemas.microsoft.com/office/drawing/2014/chart" uri="{C3380CC4-5D6E-409C-BE32-E72D297353CC}">
              <c16:uniqueId val="{00000001-FA1D-4964-9D79-622021185C11}"/>
            </c:ext>
          </c:extLst>
        </c:ser>
        <c:ser>
          <c:idx val="2"/>
          <c:order val="2"/>
          <c:tx>
            <c:strRef>
              <c:f>'[Working Sheet 2023.09.26.xlsx]Combined orin and com analysis'!$C$210</c:f>
              <c:strCache>
                <c:ptCount val="1"/>
                <c:pt idx="0">
                  <c:v>Small</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34%</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CA6-4BB3-9A69-1FBBD1F12D5A}"/>
                </c:ext>
              </c:extLst>
            </c:dLbl>
            <c:dLbl>
              <c:idx val="1"/>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18%</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CA6-4BB3-9A69-1FBBD1F12D5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'[1]Combined orin and com analysis'!$D$207:$E$207</c:f>
              <c:strCache>
                <c:ptCount val="2"/>
                <c:pt idx="0">
                  <c:v>Originator</c:v>
                </c:pt>
                <c:pt idx="1">
                  <c:v>Commercializer</c:v>
                </c:pt>
              </c:strCache>
            </c:strRef>
          </c:cat>
          <c:val>
            <c:numRef>
              <c:f>'[1]Combined orin and com analysis'!$D$210:$E$210</c:f>
              <c:numCache>
                <c:formatCode>0%</c:formatCode>
                <c:ptCount val="2"/>
                <c:pt idx="0">
                  <c:v>0.33542319749216298</c:v>
                </c:pt>
                <c:pt idx="1">
                  <c:v>0.18181818181818182</c:v>
                </c:pt>
              </c:numCache>
            </c:numRef>
          </c:val>
          <c:extLst>
            <c:ext xmlns:c16="http://schemas.microsoft.com/office/drawing/2014/chart" uri="{C3380CC4-5D6E-409C-BE32-E72D297353CC}">
              <c16:uniqueId val="{00000002-FA1D-4964-9D79-622021185C11}"/>
            </c:ext>
          </c:extLst>
        </c:ser>
        <c:dLbls>
          <c:dLblPos val="ctr"/>
          <c:showLegendKey val="0"/>
          <c:showVal val="1"/>
          <c:showCatName val="0"/>
          <c:showSerName val="0"/>
          <c:showPercent val="0"/>
          <c:showBubbleSize val="0"/>
        </c:dLbls>
        <c:gapWidth val="150"/>
        <c:overlap val="100"/>
        <c:axId val="861634255"/>
        <c:axId val="636019711"/>
      </c:barChart>
      <c:catAx>
        <c:axId val="86163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636019711"/>
        <c:crosses val="autoZero"/>
        <c:auto val="1"/>
        <c:lblAlgn val="ctr"/>
        <c:lblOffset val="100"/>
        <c:noMultiLvlLbl val="0"/>
      </c:catAx>
      <c:valAx>
        <c:axId val="63601971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61634255"/>
        <c:crosses val="autoZero"/>
        <c:crossBetween val="between"/>
      </c:valAx>
      <c:spPr>
        <a:noFill/>
        <a:ln w="25400">
          <a:noFill/>
        </a:ln>
        <a:effectLst/>
      </c:spPr>
    </c:plotArea>
    <c:legend>
      <c:legendPos val="t"/>
      <c:layout>
        <c:manualLayout>
          <c:xMode val="edge"/>
          <c:yMode val="edge"/>
          <c:x val="0.34665426877768701"/>
          <c:y val="0.13056410403298116"/>
          <c:w val="0.32535055471860214"/>
          <c:h val="6.874464169827941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GB" sz="1200" b="1" dirty="0"/>
              <a:t>Proportion of FDA-approved NMEs from external R&amp;D and internal R&amp;D (2008–2017)</a:t>
            </a:r>
            <a:r>
              <a:rPr lang="en-GB" sz="1200" b="1" baseline="30000" dirty="0"/>
              <a:t>1</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'[Working Sheet 2023.09.26.xlsx]Combined orin and com analysis'!$G$230</c:f>
              <c:strCache>
                <c:ptCount val="1"/>
                <c:pt idx="0">
                  <c:v>Internal R&amp;D</c:v>
                </c:pt>
              </c:strCache>
            </c:strRef>
          </c:tx>
          <c:spPr>
            <a:solidFill>
              <a:schemeClr val="bg2"/>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37%</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FC-4256-8039-D7607853DB1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'[Working Sheet 2023.09.26.xlsx]Combined orin and com analysis'!$G$234</c:f>
              <c:numCache>
                <c:formatCode>0%</c:formatCode>
                <c:ptCount val="1"/>
                <c:pt idx="0">
                  <c:v>0.37304075235109718</c:v>
                </c:pt>
              </c:numCache>
            </c:numRef>
          </c:val>
          <c:extLst>
            <c:ext xmlns:c16="http://schemas.microsoft.com/office/drawing/2014/chart" uri="{C3380CC4-5D6E-409C-BE32-E72D297353CC}">
              <c16:uniqueId val="{00000000-B862-4366-89DF-CFA95A2A1796}"/>
            </c:ext>
          </c:extLst>
        </c:ser>
        <c:ser>
          <c:idx val="1"/>
          <c:order val="1"/>
          <c:tx>
            <c:strRef>
              <c:f>'[Working Sheet 2023.09.26.xlsx]Combined orin and com analysis'!$H$230</c:f>
              <c:strCache>
                <c:ptCount val="1"/>
                <c:pt idx="0">
                  <c:v>External R&amp;D</c:v>
                </c:pt>
              </c:strCache>
            </c:strRef>
          </c:tx>
          <c:spPr>
            <a:solidFill>
              <a:schemeClr val="accent4"/>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63%</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FC-4256-8039-D7607853DB1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'[Working Sheet 2023.09.26.xlsx]Combined orin and com analysis'!$H$234</c:f>
              <c:numCache>
                <c:formatCode>0%</c:formatCode>
                <c:ptCount val="1"/>
                <c:pt idx="0">
                  <c:v>0.62695924764890287</c:v>
                </c:pt>
              </c:numCache>
            </c:numRef>
          </c:val>
          <c:extLst>
            <c:ext xmlns:c16="http://schemas.microsoft.com/office/drawing/2014/chart" uri="{C3380CC4-5D6E-409C-BE32-E72D297353CC}">
              <c16:uniqueId val="{00000001-B862-4366-89DF-CFA95A2A1796}"/>
            </c:ext>
          </c:extLst>
        </c:ser>
        <c:dLbls>
          <c:dLblPos val="ctr"/>
          <c:showLegendKey val="0"/>
          <c:showVal val="1"/>
          <c:showCatName val="0"/>
          <c:showSerName val="0"/>
          <c:showPercent val="0"/>
          <c:showBubbleSize val="0"/>
        </c:dLbls>
        <c:gapWidth val="150"/>
        <c:overlap val="100"/>
        <c:axId val="910611856"/>
        <c:axId val="891184448"/>
      </c:barChart>
      <c:catAx>
        <c:axId val="910611856"/>
        <c:scaling>
          <c:orientation val="minMax"/>
        </c:scaling>
        <c:delete val="1"/>
        <c:axPos val="b"/>
        <c:numFmt formatCode="General" sourceLinked="1"/>
        <c:majorTickMark val="none"/>
        <c:minorTickMark val="none"/>
        <c:tickLblPos val="nextTo"/>
        <c:crossAx val="891184448"/>
        <c:crosses val="autoZero"/>
        <c:auto val="1"/>
        <c:lblAlgn val="ctr"/>
        <c:lblOffset val="100"/>
        <c:noMultiLvlLbl val="0"/>
      </c:catAx>
      <c:valAx>
        <c:axId val="891184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10611856"/>
        <c:crosses val="autoZero"/>
        <c:crossBetween val="between"/>
      </c:valAx>
      <c:spPr>
        <a:noFill/>
        <a:ln>
          <a:noFill/>
        </a:ln>
        <a:effectLst/>
      </c:spPr>
    </c:plotArea>
    <c:legend>
      <c:legendPos val="t"/>
      <c:layout>
        <c:manualLayout>
          <c:xMode val="edge"/>
          <c:yMode val="edge"/>
          <c:x val="0.22411001749781276"/>
          <c:y val="0.13056410403298116"/>
          <c:w val="0.55177996500437443"/>
          <c:h val="6.874464169827941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en-GB" sz="1200" b="1" dirty="0"/>
              <a:t>Comparison of product revenues by development strategy (sales data for 2008-2022)</a:t>
            </a:r>
            <a:r>
              <a:rPr lang="en-GB" sz="1200" b="1" baseline="30000" dirty="0"/>
              <a:t>1</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625531287666416"/>
          <c:y val="0.23473687602755669"/>
          <c:w val="0.80925570279526093"/>
          <c:h val="0.65699983164599651"/>
        </c:manualLayout>
      </c:layout>
      <c:barChart>
        <c:barDir val="col"/>
        <c:grouping val="clustered"/>
        <c:varyColors val="0"/>
        <c:ser>
          <c:idx val="0"/>
          <c:order val="0"/>
          <c:tx>
            <c:strRef>
              <c:f>Sheet1!$B$1</c:f>
              <c:strCache>
                <c:ptCount val="1"/>
                <c:pt idx="0">
                  <c:v>Internal R&amp;D</c:v>
                </c:pt>
              </c:strCache>
            </c:strRef>
          </c:tx>
          <c:spPr>
            <a:solidFill>
              <a:schemeClr val="accent4"/>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8B-4C1D-84F7-19041DF9375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of cumulative 5-year post-launch revenues </c:v>
                </c:pt>
              </c:strCache>
            </c:strRef>
          </c:cat>
          <c:val>
            <c:numRef>
              <c:f>Sheet1!$B$2</c:f>
              <c:numCache>
                <c:formatCode>0%</c:formatCode>
                <c:ptCount val="1"/>
                <c:pt idx="0">
                  <c:v>0.25</c:v>
                </c:pt>
              </c:numCache>
            </c:numRef>
          </c:val>
          <c:extLst>
            <c:ext xmlns:c16="http://schemas.microsoft.com/office/drawing/2014/chart" uri="{C3380CC4-5D6E-409C-BE32-E72D297353CC}">
              <c16:uniqueId val="{00000000-4C14-4A3E-8AF3-D0CF330FFAC2}"/>
            </c:ext>
          </c:extLst>
        </c:ser>
        <c:ser>
          <c:idx val="1"/>
          <c:order val="1"/>
          <c:tx>
            <c:strRef>
              <c:f>Sheet1!$C$1</c:f>
              <c:strCache>
                <c:ptCount val="1"/>
                <c:pt idx="0">
                  <c:v>External R&amp;D</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-15%</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8B-4C1D-84F7-19041DF9375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of cumulative 5-year post-launch revenues </c:v>
                </c:pt>
              </c:strCache>
            </c:strRef>
          </c:cat>
          <c:val>
            <c:numRef>
              <c:f>Sheet1!$C$2</c:f>
              <c:numCache>
                <c:formatCode>0%</c:formatCode>
                <c:ptCount val="1"/>
                <c:pt idx="0">
                  <c:v>-0.15</c:v>
                </c:pt>
              </c:numCache>
            </c:numRef>
          </c:val>
          <c:extLst>
            <c:ext xmlns:c16="http://schemas.microsoft.com/office/drawing/2014/chart" uri="{C3380CC4-5D6E-409C-BE32-E72D297353CC}">
              <c16:uniqueId val="{00000001-4C14-4A3E-8AF3-D0CF330FFAC2}"/>
            </c:ext>
          </c:extLst>
        </c:ser>
        <c:dLbls>
          <c:dLblPos val="outEnd"/>
          <c:showLegendKey val="0"/>
          <c:showVal val="1"/>
          <c:showCatName val="0"/>
          <c:showSerName val="0"/>
          <c:showPercent val="0"/>
          <c:showBubbleSize val="0"/>
        </c:dLbls>
        <c:gapWidth val="219"/>
        <c:overlap val="-27"/>
        <c:axId val="1303449216"/>
        <c:axId val="976770336"/>
      </c:barChart>
      <c:catAx>
        <c:axId val="130344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76770336"/>
        <c:crosses val="autoZero"/>
        <c:auto val="1"/>
        <c:lblAlgn val="ctr"/>
        <c:lblOffset val="100"/>
        <c:noMultiLvlLbl val="0"/>
      </c:catAx>
      <c:valAx>
        <c:axId val="976770336"/>
        <c:scaling>
          <c:orientation val="minMax"/>
          <c:max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03449216"/>
        <c:crosses val="autoZero"/>
        <c:crossBetween val="between"/>
      </c:valAx>
      <c:spPr>
        <a:noFill/>
        <a:ln>
          <a:noFill/>
        </a:ln>
        <a:effectLst/>
      </c:spPr>
    </c:plotArea>
    <c:legend>
      <c:legendPos val="t"/>
      <c:layout>
        <c:manualLayout>
          <c:xMode val="edge"/>
          <c:yMode val="edge"/>
          <c:x val="0.2568429096927512"/>
          <c:y val="0.13975243627134218"/>
          <c:w val="0.56641294562077227"/>
          <c:h val="6.020266932773412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GB" sz="1200" b="1" dirty="0"/>
              <a:t>Comparison of peak product revenues by development strategy (sales data for 2008-2022)</a:t>
            </a:r>
            <a:r>
              <a:rPr lang="en-GB" sz="1200" b="1" baseline="30000" dirty="0"/>
              <a:t>1</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625531287666416"/>
          <c:y val="0.23473687602755669"/>
          <c:w val="0.80925570279526093"/>
          <c:h val="0.65699983164599651"/>
        </c:manualLayout>
      </c:layout>
      <c:barChart>
        <c:barDir val="col"/>
        <c:grouping val="clustered"/>
        <c:varyColors val="0"/>
        <c:ser>
          <c:idx val="0"/>
          <c:order val="0"/>
          <c:tx>
            <c:strRef>
              <c:f>Sheet1!$B$1</c:f>
              <c:strCache>
                <c:ptCount val="1"/>
                <c:pt idx="0">
                  <c:v>Internal R&amp;D</c:v>
                </c:pt>
              </c:strCache>
            </c:strRef>
          </c:tx>
          <c:spPr>
            <a:solidFill>
              <a:schemeClr val="accent4"/>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30%</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66-4EC8-A162-EC765946D26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of peak 5-year post-launch revenues</c:v>
                </c:pt>
              </c:strCache>
            </c:strRef>
          </c:cat>
          <c:val>
            <c:numRef>
              <c:f>Sheet1!$B$2</c:f>
              <c:numCache>
                <c:formatCode>0%</c:formatCode>
                <c:ptCount val="1"/>
                <c:pt idx="0">
                  <c:v>0.3</c:v>
                </c:pt>
              </c:numCache>
            </c:numRef>
          </c:val>
          <c:extLst>
            <c:ext xmlns:c16="http://schemas.microsoft.com/office/drawing/2014/chart" uri="{C3380CC4-5D6E-409C-BE32-E72D297353CC}">
              <c16:uniqueId val="{00000000-1804-4803-9DD7-B6C8B61A64B0}"/>
            </c:ext>
          </c:extLst>
        </c:ser>
        <c:ser>
          <c:idx val="1"/>
          <c:order val="1"/>
          <c:tx>
            <c:strRef>
              <c:f>Sheet1!$C$1</c:f>
              <c:strCache>
                <c:ptCount val="1"/>
                <c:pt idx="0">
                  <c:v>External R&amp;D</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r>
                      <a:rPr lang="en-US">
                        <a:latin typeface="+mn-lt"/>
                        <a:ea typeface="+mn-lt"/>
                        <a:cs typeface="+mn-lt"/>
                        <a:sym typeface="+mn-lt"/>
                      </a:rPr>
                      <a:t>-17%</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66-4EC8-A162-EC765946D26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of peak 5-year post-launch revenues</c:v>
                </c:pt>
              </c:strCache>
            </c:strRef>
          </c:cat>
          <c:val>
            <c:numRef>
              <c:f>Sheet1!$C$2</c:f>
              <c:numCache>
                <c:formatCode>0%</c:formatCode>
                <c:ptCount val="1"/>
                <c:pt idx="0">
                  <c:v>-0.17</c:v>
                </c:pt>
              </c:numCache>
            </c:numRef>
          </c:val>
          <c:extLst>
            <c:ext xmlns:c16="http://schemas.microsoft.com/office/drawing/2014/chart" uri="{C3380CC4-5D6E-409C-BE32-E72D297353CC}">
              <c16:uniqueId val="{00000001-1804-4803-9DD7-B6C8B61A64B0}"/>
            </c:ext>
          </c:extLst>
        </c:ser>
        <c:dLbls>
          <c:dLblPos val="outEnd"/>
          <c:showLegendKey val="0"/>
          <c:showVal val="1"/>
          <c:showCatName val="0"/>
          <c:showSerName val="0"/>
          <c:showPercent val="0"/>
          <c:showBubbleSize val="0"/>
        </c:dLbls>
        <c:gapWidth val="219"/>
        <c:overlap val="-27"/>
        <c:axId val="1303449216"/>
        <c:axId val="976770336"/>
      </c:barChart>
      <c:catAx>
        <c:axId val="130344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76770336"/>
        <c:crosses val="autoZero"/>
        <c:auto val="1"/>
        <c:lblAlgn val="ctr"/>
        <c:lblOffset val="100"/>
        <c:noMultiLvlLbl val="0"/>
      </c:catAx>
      <c:valAx>
        <c:axId val="9767703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03449216"/>
        <c:crosses val="autoZero"/>
        <c:crossBetween val="between"/>
      </c:valAx>
      <c:spPr>
        <a:noFill/>
        <a:ln>
          <a:noFill/>
        </a:ln>
        <a:effectLst/>
      </c:spPr>
    </c:plotArea>
    <c:legend>
      <c:legendPos val="t"/>
      <c:layout>
        <c:manualLayout>
          <c:xMode val="edge"/>
          <c:yMode val="edge"/>
          <c:x val="0.2568429096927512"/>
          <c:y val="0.13975243627134218"/>
          <c:w val="0.56641294562077227"/>
          <c:h val="6.020266932773412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lt"/>
              <a:cs typeface="+mn-lt"/>
              <a:sym typeface="+mn-l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b="1" dirty="0"/>
              <a:t>Commercializing company by therapeutic area (%, 2013 – 2023)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181846499956734"/>
          <c:y val="0.2261904218136507"/>
          <c:w val="0.64126399584667304"/>
          <c:h val="0.74190451960162751"/>
        </c:manualLayout>
      </c:layout>
      <c:barChart>
        <c:barDir val="bar"/>
        <c:grouping val="stacked"/>
        <c:varyColors val="0"/>
        <c:ser>
          <c:idx val="0"/>
          <c:order val="0"/>
          <c:tx>
            <c:strRef>
              <c:f>'TAs Analysis'!$K$47</c:f>
              <c:strCache>
                <c:ptCount val="1"/>
                <c:pt idx="0">
                  <c:v>Large Pharma</c:v>
                </c:pt>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86%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AE4-409A-83B2-DC5DD6F67567}"/>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63%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AE4-409A-83B2-DC5DD6F67567}"/>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60%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AE4-409A-83B2-DC5DD6F67567}"/>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AE4-409A-83B2-DC5DD6F67567}"/>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AE4-409A-83B2-DC5DD6F67567}"/>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52%</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AE4-409A-83B2-DC5DD6F67567}"/>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AE4-409A-83B2-DC5DD6F67567}"/>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AE4-409A-83B2-DC5DD6F67567}"/>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AE4-409A-83B2-DC5DD6F67567}"/>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AE4-409A-83B2-DC5DD6F67567}"/>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AE4-409A-83B2-DC5DD6F67567}"/>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AE4-409A-83B2-DC5DD6F67567}"/>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AE4-409A-83B2-DC5DD6F6756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 Analysis'!$J$48:$J$60</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'TAs Analysis'!$K$48:$K$60</c:f>
              <c:numCache>
                <c:formatCode>0%</c:formatCode>
                <c:ptCount val="13"/>
                <c:pt idx="0">
                  <c:v>0.8571428571428571</c:v>
                </c:pt>
                <c:pt idx="1">
                  <c:v>0.625</c:v>
                </c:pt>
                <c:pt idx="2">
                  <c:v>0.6</c:v>
                </c:pt>
                <c:pt idx="3">
                  <c:v>0.5625</c:v>
                </c:pt>
                <c:pt idx="4">
                  <c:v>0.55932203389830504</c:v>
                </c:pt>
                <c:pt idx="5">
                  <c:v>0.51724137931034486</c:v>
                </c:pt>
                <c:pt idx="6">
                  <c:v>0.47619047619047616</c:v>
                </c:pt>
                <c:pt idx="7">
                  <c:v>0.26666666666666666</c:v>
                </c:pt>
                <c:pt idx="8">
                  <c:v>0.25423728813559321</c:v>
                </c:pt>
                <c:pt idx="9">
                  <c:v>0.25</c:v>
                </c:pt>
                <c:pt idx="10">
                  <c:v>0.23076923076923078</c:v>
                </c:pt>
                <c:pt idx="11">
                  <c:v>0.18181818181818182</c:v>
                </c:pt>
                <c:pt idx="12">
                  <c:v>0.125</c:v>
                </c:pt>
              </c:numCache>
            </c:numRef>
          </c:val>
          <c:extLst>
            <c:ext xmlns:c16="http://schemas.microsoft.com/office/drawing/2014/chart" uri="{C3380CC4-5D6E-409C-BE32-E72D297353CC}">
              <c16:uniqueId val="{00000000-5D8F-492F-8AAD-97671326E432}"/>
            </c:ext>
          </c:extLst>
        </c:ser>
        <c:ser>
          <c:idx val="1"/>
          <c:order val="1"/>
          <c:tx>
            <c:strRef>
              <c:f>'TAs Analysis'!$L$47</c:f>
              <c:strCache>
                <c:ptCount val="1"/>
                <c:pt idx="0">
                  <c:v>Mid Pharma</c:v>
                </c:pt>
              </c:strCache>
            </c:strRef>
          </c:tx>
          <c:spPr>
            <a:solidFill>
              <a:schemeClr val="accent6"/>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AE4-409A-83B2-DC5DD6F67567}"/>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AE4-409A-83B2-DC5DD6F67567}"/>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AE4-409A-83B2-DC5DD6F67567}"/>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AE4-409A-83B2-DC5DD6F67567}"/>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AE4-409A-83B2-DC5DD6F67567}"/>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28%</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AE4-409A-83B2-DC5DD6F67567}"/>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AE4-409A-83B2-DC5DD6F67567}"/>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AE4-409A-83B2-DC5DD6F67567}"/>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AE4-409A-83B2-DC5DD6F67567}"/>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AE4-409A-83B2-DC5DD6F67567}"/>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AE4-409A-83B2-DC5DD6F67567}"/>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27%</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AE4-409A-83B2-DC5DD6F67567}"/>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33%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AE4-409A-83B2-DC5DD6F6756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 Analysis'!$J$48:$J$60</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'TAs Analysis'!$L$48:$L$60</c:f>
              <c:numCache>
                <c:formatCode>0%</c:formatCode>
                <c:ptCount val="13"/>
                <c:pt idx="0">
                  <c:v>0</c:v>
                </c:pt>
                <c:pt idx="1">
                  <c:v>0.25</c:v>
                </c:pt>
                <c:pt idx="2">
                  <c:v>0.25833333333333336</c:v>
                </c:pt>
                <c:pt idx="3">
                  <c:v>0.25</c:v>
                </c:pt>
                <c:pt idx="4">
                  <c:v>0.15254237288135594</c:v>
                </c:pt>
                <c:pt idx="5">
                  <c:v>0.27586206896551724</c:v>
                </c:pt>
                <c:pt idx="6">
                  <c:v>0.42857142857142855</c:v>
                </c:pt>
                <c:pt idx="7">
                  <c:v>0.53333333333333333</c:v>
                </c:pt>
                <c:pt idx="8">
                  <c:v>0.59322033898305082</c:v>
                </c:pt>
                <c:pt idx="9">
                  <c:v>0.5</c:v>
                </c:pt>
                <c:pt idx="10">
                  <c:v>0.30769230769230771</c:v>
                </c:pt>
                <c:pt idx="11">
                  <c:v>0.27272727272727271</c:v>
                </c:pt>
                <c:pt idx="12">
                  <c:v>0.33333333333333331</c:v>
                </c:pt>
              </c:numCache>
            </c:numRef>
          </c:val>
          <c:extLst>
            <c:ext xmlns:c16="http://schemas.microsoft.com/office/drawing/2014/chart" uri="{C3380CC4-5D6E-409C-BE32-E72D297353CC}">
              <c16:uniqueId val="{00000001-5D8F-492F-8AAD-97671326E432}"/>
            </c:ext>
          </c:extLst>
        </c:ser>
        <c:ser>
          <c:idx val="2"/>
          <c:order val="2"/>
          <c:tx>
            <c:strRef>
              <c:f>'TAs Analysis'!$M$47</c:f>
              <c:strCache>
                <c:ptCount val="1"/>
                <c:pt idx="0">
                  <c:v>Small Pharma</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AE4-409A-83B2-DC5DD6F67567}"/>
                </c:ext>
              </c:extLst>
            </c:dLbl>
            <c:dLbl>
              <c:idx val="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13%</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AE4-409A-83B2-DC5DD6F67567}"/>
                </c:ext>
              </c:extLst>
            </c:dLbl>
            <c:dLbl>
              <c:idx val="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AE4-409A-83B2-DC5DD6F67567}"/>
                </c:ext>
              </c:extLst>
            </c:dLbl>
            <c:dLbl>
              <c:idx val="3"/>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AE4-409A-83B2-DC5DD6F67567}"/>
                </c:ext>
              </c:extLst>
            </c:dLbl>
            <c:dLbl>
              <c:idx val="4"/>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29%</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AE4-409A-83B2-DC5DD6F67567}"/>
                </c:ext>
              </c:extLst>
            </c:dLbl>
            <c:dLbl>
              <c:idx val="5"/>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21%</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AE4-409A-83B2-DC5DD6F67567}"/>
                </c:ext>
              </c:extLst>
            </c:dLbl>
            <c:dLbl>
              <c:idx val="6"/>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AE4-409A-83B2-DC5DD6F67567}"/>
                </c:ext>
              </c:extLst>
            </c:dLbl>
            <c:dLbl>
              <c:idx val="7"/>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20%</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AE4-409A-83B2-DC5DD6F67567}"/>
                </c:ext>
              </c:extLst>
            </c:dLbl>
            <c:dLbl>
              <c:idx val="8"/>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15%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AE4-409A-83B2-DC5DD6F67567}"/>
                </c:ext>
              </c:extLst>
            </c:dLbl>
            <c:dLbl>
              <c:idx val="9"/>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25%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AE4-409A-83B2-DC5DD6F67567}"/>
                </c:ext>
              </c:extLst>
            </c:dLbl>
            <c:dLbl>
              <c:idx val="10"/>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46%</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CAE4-409A-83B2-DC5DD6F67567}"/>
                </c:ext>
              </c:extLst>
            </c:dLbl>
            <c:dLbl>
              <c:idx val="11"/>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55%</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AE4-409A-83B2-DC5DD6F67567}"/>
                </c:ext>
              </c:extLst>
            </c:dLbl>
            <c:dLbl>
              <c:idx val="12"/>
              <c:tx>
                <c:rich>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r>
                      <a:rPr lang="en-US">
                        <a:latin typeface="+mn-lt"/>
                        <a:ea typeface="+mn-lt"/>
                        <a:cs typeface="+mn-lt"/>
                        <a:sym typeface="+mn-lt"/>
                      </a:rPr>
                      <a:t>54%</a:t>
                    </a:r>
                  </a:p>
                </c:rich>
              </c:tx>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AE4-409A-83B2-DC5DD6F6756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 Analysis'!$J$48:$J$60</c:f>
              <c:strCache>
                <c:ptCount val="13"/>
                <c:pt idx="0">
                  <c:v>Respiratory</c:v>
                </c:pt>
                <c:pt idx="1">
                  <c:v>Endocrine</c:v>
                </c:pt>
                <c:pt idx="2">
                  <c:v>Oncology</c:v>
                </c:pt>
                <c:pt idx="3">
                  <c:v>Cardiovascular</c:v>
                </c:pt>
                <c:pt idx="4">
                  <c:v>Systemic Anti-infectives</c:v>
                </c:pt>
                <c:pt idx="5">
                  <c:v>Immunomodulators</c:v>
                </c:pt>
                <c:pt idx="6">
                  <c:v>Blood</c:v>
                </c:pt>
                <c:pt idx="7">
                  <c:v>Musculoskeletal</c:v>
                </c:pt>
                <c:pt idx="8">
                  <c:v>Central Nervous System</c:v>
                </c:pt>
                <c:pt idx="9">
                  <c:v>Dermatology</c:v>
                </c:pt>
                <c:pt idx="10">
                  <c:v>Genito-Urinary</c:v>
                </c:pt>
                <c:pt idx="11">
                  <c:v>Sensory Organs</c:v>
                </c:pt>
                <c:pt idx="12">
                  <c:v>Gastro-Intestinal</c:v>
                </c:pt>
              </c:strCache>
            </c:strRef>
          </c:cat>
          <c:val>
            <c:numRef>
              <c:f>'TAs Analysis'!$M$48:$M$60</c:f>
              <c:numCache>
                <c:formatCode>0%</c:formatCode>
                <c:ptCount val="13"/>
                <c:pt idx="0">
                  <c:v>0.14285714285714285</c:v>
                </c:pt>
                <c:pt idx="1">
                  <c:v>0.125</c:v>
                </c:pt>
                <c:pt idx="2">
                  <c:v>0.14166666666666666</c:v>
                </c:pt>
                <c:pt idx="3">
                  <c:v>0.1875</c:v>
                </c:pt>
                <c:pt idx="4">
                  <c:v>0.28813559322033899</c:v>
                </c:pt>
                <c:pt idx="5">
                  <c:v>0.20689655172413793</c:v>
                </c:pt>
                <c:pt idx="6">
                  <c:v>9.5238095238095233E-2</c:v>
                </c:pt>
                <c:pt idx="7">
                  <c:v>0.2</c:v>
                </c:pt>
                <c:pt idx="8">
                  <c:v>0.15254237288135594</c:v>
                </c:pt>
                <c:pt idx="9">
                  <c:v>0.25</c:v>
                </c:pt>
                <c:pt idx="10">
                  <c:v>0.46153846153846156</c:v>
                </c:pt>
                <c:pt idx="11">
                  <c:v>0.54545454545454541</c:v>
                </c:pt>
                <c:pt idx="12">
                  <c:v>0.54166666666666663</c:v>
                </c:pt>
              </c:numCache>
            </c:numRef>
          </c:val>
          <c:extLst>
            <c:ext xmlns:c16="http://schemas.microsoft.com/office/drawing/2014/chart" uri="{C3380CC4-5D6E-409C-BE32-E72D297353CC}">
              <c16:uniqueId val="{00000002-5D8F-492F-8AAD-97671326E432}"/>
            </c:ext>
          </c:extLst>
        </c:ser>
        <c:dLbls>
          <c:dLblPos val="ctr"/>
          <c:showLegendKey val="0"/>
          <c:showVal val="1"/>
          <c:showCatName val="0"/>
          <c:showSerName val="0"/>
          <c:showPercent val="0"/>
          <c:showBubbleSize val="0"/>
        </c:dLbls>
        <c:gapWidth val="150"/>
        <c:overlap val="100"/>
        <c:axId val="741414239"/>
        <c:axId val="741412799"/>
      </c:barChart>
      <c:catAx>
        <c:axId val="741414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1412799"/>
        <c:crosses val="autoZero"/>
        <c:auto val="1"/>
        <c:lblAlgn val="ctr"/>
        <c:lblOffset val="100"/>
        <c:noMultiLvlLbl val="0"/>
      </c:catAx>
      <c:valAx>
        <c:axId val="741412799"/>
        <c:scaling>
          <c:orientation val="minMax"/>
          <c:max val="1"/>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1414239"/>
        <c:crosses val="autoZero"/>
        <c:crossBetween val="between"/>
      </c:valAx>
      <c:spPr>
        <a:noFill/>
        <a:ln>
          <a:noFill/>
        </a:ln>
        <a:effectLst/>
      </c:spPr>
    </c:plotArea>
    <c:legend>
      <c:legendPos val="t"/>
      <c:layout>
        <c:manualLayout>
          <c:xMode val="edge"/>
          <c:yMode val="edge"/>
          <c:x val="0.16728545470277753"/>
          <c:y val="0.11053652569670416"/>
          <c:w val="0.66542891753915379"/>
          <c:h val="5.590899042071741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lt"/>
              <a:cs typeface="+mn-lt"/>
              <a:sym typeface="+mn-lt"/>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88A6D-3FB3-452A-8F3C-5280370B76CF}"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790F3-D1A5-4CD1-98FC-8F3660457AE8}" type="slidenum">
              <a:rPr lang="en-GB" smtClean="0"/>
              <a:t>‹#›</a:t>
            </a:fld>
            <a:endParaRPr lang="en-GB"/>
          </a:p>
        </p:txBody>
      </p:sp>
    </p:spTree>
    <p:extLst>
      <p:ext uri="{BB962C8B-B14F-4D97-AF65-F5344CB8AC3E}">
        <p14:creationId xmlns:p14="http://schemas.microsoft.com/office/powerpoint/2010/main" val="290374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1</a:t>
            </a:fld>
            <a:endParaRPr lang="en-GB"/>
          </a:p>
        </p:txBody>
      </p:sp>
    </p:spTree>
    <p:extLst>
      <p:ext uri="{BB962C8B-B14F-4D97-AF65-F5344CB8AC3E}">
        <p14:creationId xmlns:p14="http://schemas.microsoft.com/office/powerpoint/2010/main" val="108679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2</a:t>
            </a:fld>
            <a:endParaRPr lang="en-GB"/>
          </a:p>
        </p:txBody>
      </p:sp>
    </p:spTree>
    <p:extLst>
      <p:ext uri="{BB962C8B-B14F-4D97-AF65-F5344CB8AC3E}">
        <p14:creationId xmlns:p14="http://schemas.microsoft.com/office/powerpoint/2010/main" val="11912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3</a:t>
            </a:fld>
            <a:endParaRPr lang="en-GB"/>
          </a:p>
        </p:txBody>
      </p:sp>
    </p:spTree>
    <p:extLst>
      <p:ext uri="{BB962C8B-B14F-4D97-AF65-F5344CB8AC3E}">
        <p14:creationId xmlns:p14="http://schemas.microsoft.com/office/powerpoint/2010/main" val="290366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4</a:t>
            </a:fld>
            <a:endParaRPr lang="en-GB"/>
          </a:p>
        </p:txBody>
      </p:sp>
    </p:spTree>
    <p:extLst>
      <p:ext uri="{BB962C8B-B14F-4D97-AF65-F5344CB8AC3E}">
        <p14:creationId xmlns:p14="http://schemas.microsoft.com/office/powerpoint/2010/main" val="374355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5</a:t>
            </a:fld>
            <a:endParaRPr lang="en-GB"/>
          </a:p>
        </p:txBody>
      </p:sp>
    </p:spTree>
    <p:extLst>
      <p:ext uri="{BB962C8B-B14F-4D97-AF65-F5344CB8AC3E}">
        <p14:creationId xmlns:p14="http://schemas.microsoft.com/office/powerpoint/2010/main" val="3641665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6</a:t>
            </a:fld>
            <a:endParaRPr lang="en-GB"/>
          </a:p>
        </p:txBody>
      </p:sp>
    </p:spTree>
    <p:extLst>
      <p:ext uri="{BB962C8B-B14F-4D97-AF65-F5344CB8AC3E}">
        <p14:creationId xmlns:p14="http://schemas.microsoft.com/office/powerpoint/2010/main" val="254247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5790F3-D1A5-4CD1-98FC-8F3660457AE8}" type="slidenum">
              <a:rPr lang="en-GB" smtClean="0"/>
              <a:t>7</a:t>
            </a:fld>
            <a:endParaRPr lang="en-GB"/>
          </a:p>
        </p:txBody>
      </p:sp>
    </p:spTree>
    <p:extLst>
      <p:ext uri="{BB962C8B-B14F-4D97-AF65-F5344CB8AC3E}">
        <p14:creationId xmlns:p14="http://schemas.microsoft.com/office/powerpoint/2010/main" val="1695587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ick PPT Style Guide (1)">
    <p:spTree>
      <p:nvGrpSpPr>
        <p:cNvPr id="1" name=""/>
        <p:cNvGrpSpPr/>
        <p:nvPr/>
      </p:nvGrpSpPr>
      <p:grpSpPr>
        <a:xfrm>
          <a:off x="0" y="0"/>
          <a:ext cx="0" cy="0"/>
          <a:chOff x="0" y="0"/>
          <a:chExt cx="0" cy="0"/>
        </a:xfrm>
      </p:grpSpPr>
      <p:sp>
        <p:nvSpPr>
          <p:cNvPr id="3" name="Rectangle 2"/>
          <p:cNvSpPr/>
          <p:nvPr userDrawn="1"/>
        </p:nvSpPr>
        <p:spPr>
          <a:xfrm>
            <a:off x="170688" y="351845"/>
            <a:ext cx="3493264" cy="369332"/>
          </a:xfrm>
          <a:prstGeom prst="rect">
            <a:avLst/>
          </a:prstGeom>
        </p:spPr>
        <p:txBody>
          <a:bodyPr wrap="none">
            <a:spAutoFit/>
          </a:bodyPr>
          <a:lstStyle/>
          <a:p>
            <a:r>
              <a:rPr lang="en-US" sz="1800" b="1">
                <a:solidFill>
                  <a:srgbClr val="000000"/>
                </a:solidFill>
              </a:rPr>
              <a:t>Quick PowerPoint Style Guide</a:t>
            </a:r>
            <a:endParaRPr lang="en-US" sz="1800">
              <a:solidFill>
                <a:srgbClr val="000000"/>
              </a:solidFill>
            </a:endParaRPr>
          </a:p>
        </p:txBody>
      </p:sp>
      <p:sp>
        <p:nvSpPr>
          <p:cNvPr id="4" name="Rectangle 3"/>
          <p:cNvSpPr/>
          <p:nvPr userDrawn="1"/>
        </p:nvSpPr>
        <p:spPr>
          <a:xfrm>
            <a:off x="170687" y="978409"/>
            <a:ext cx="11703812" cy="646331"/>
          </a:xfrm>
          <a:prstGeom prst="rect">
            <a:avLst/>
          </a:prstGeom>
        </p:spPr>
        <p:txBody>
          <a:bodyPr wrap="square">
            <a:spAutoFit/>
          </a:bodyPr>
          <a:lstStyle/>
          <a:p>
            <a:r>
              <a:rPr lang="en-US" sz="1200">
                <a:solidFill>
                  <a:srgbClr val="000000"/>
                </a:solidFill>
              </a:rPr>
              <a:t>We strive to maintain a consistent look and feel in all Syneos Health Consulting materials, including the PowerPoint template. Please follow the rules below to ensure that we are communicating a unified look. If you have any questions regarding the visual template rules, please contact </a:t>
            </a:r>
            <a:r>
              <a:rPr lang="en-US" sz="1200">
                <a:solidFill>
                  <a:srgbClr val="E03CB5"/>
                </a:solidFill>
              </a:rPr>
              <a:t>XXX at XXX</a:t>
            </a:r>
            <a:r>
              <a:rPr lang="en-US" sz="1200">
                <a:solidFill>
                  <a:srgbClr val="000000"/>
                </a:solidFill>
              </a:rPr>
              <a:t>. Please delete this slide once you have read and understand all rules.</a:t>
            </a:r>
          </a:p>
        </p:txBody>
      </p:sp>
      <p:sp>
        <p:nvSpPr>
          <p:cNvPr id="5" name="TextBox 4"/>
          <p:cNvSpPr txBox="1"/>
          <p:nvPr userDrawn="1"/>
        </p:nvSpPr>
        <p:spPr>
          <a:xfrm>
            <a:off x="441658" y="1879135"/>
            <a:ext cx="3401624" cy="377505"/>
          </a:xfrm>
          <a:prstGeom prst="rect">
            <a:avLst/>
          </a:prstGeom>
          <a:noFill/>
        </p:spPr>
        <p:txBody>
          <a:bodyPr wrap="none" lIns="91440" tIns="91440" rIns="27432" bIns="91440" rtlCol="0" anchor="ctr" anchorCtr="0">
            <a:noAutofit/>
          </a:bodyPr>
          <a:lstStyle/>
          <a:p>
            <a:r>
              <a:rPr lang="en-US" sz="1400" b="1">
                <a:solidFill>
                  <a:srgbClr val="EB3300"/>
                </a:solidFill>
              </a:rPr>
              <a:t>In this template, we use: </a:t>
            </a:r>
          </a:p>
        </p:txBody>
      </p:sp>
      <p:sp>
        <p:nvSpPr>
          <p:cNvPr id="10" name="TextBox 9"/>
          <p:cNvSpPr txBox="1"/>
          <p:nvPr userDrawn="1"/>
        </p:nvSpPr>
        <p:spPr>
          <a:xfrm>
            <a:off x="441658" y="2446502"/>
            <a:ext cx="3283086" cy="1668298"/>
          </a:xfrm>
          <a:prstGeom prst="rect">
            <a:avLst/>
          </a:prstGeom>
          <a:noFill/>
        </p:spPr>
        <p:txBody>
          <a:bodyPr wrap="square" lIns="91440" tIns="27432" rIns="91440" bIns="27432" rtlCol="0" anchor="t" anchorCtr="0">
            <a:noAutofit/>
          </a:bodyPr>
          <a:lstStyle/>
          <a:p>
            <a:r>
              <a:rPr lang="en-US" sz="1100" b="1">
                <a:solidFill>
                  <a:srgbClr val="EB3300"/>
                </a:solidFill>
              </a:rPr>
              <a:t>The Syneos Health Logo</a:t>
            </a:r>
          </a:p>
          <a:p>
            <a:r>
              <a:rPr lang="en-US" sz="1100">
                <a:solidFill>
                  <a:srgbClr val="000000"/>
                </a:solidFill>
              </a:rPr>
              <a:t>Using the Syneos Health logo helps to reinforce that our company can help meet customer needs, from clinical research to commercialization.</a:t>
            </a:r>
          </a:p>
          <a:p>
            <a:endParaRPr lang="en-US" sz="1100">
              <a:solidFill>
                <a:srgbClr val="000000"/>
              </a:solidFill>
            </a:endParaRPr>
          </a:p>
          <a:p>
            <a:r>
              <a:rPr lang="en-US" sz="1100">
                <a:solidFill>
                  <a:srgbClr val="000000"/>
                </a:solidFill>
              </a:rPr>
              <a:t>When using the template: </a:t>
            </a:r>
          </a:p>
          <a:p>
            <a:pPr marL="171450" indent="-171450">
              <a:buFont typeface="Arial" panose="020B0604020202020204" pitchFamily="34" charset="0"/>
              <a:buChar char="•"/>
            </a:pPr>
            <a:r>
              <a:rPr lang="en-US" sz="1100">
                <a:solidFill>
                  <a:srgbClr val="000000"/>
                </a:solidFill>
              </a:rPr>
              <a:t>Do not change the Syneos Health logo</a:t>
            </a:r>
          </a:p>
          <a:p>
            <a:pPr marL="171450" indent="-171450">
              <a:buFont typeface="Arial" panose="020B0604020202020204" pitchFamily="34" charset="0"/>
              <a:buChar char="•"/>
            </a:pPr>
            <a:r>
              <a:rPr lang="en-US" sz="1100">
                <a:solidFill>
                  <a:srgbClr val="000000"/>
                </a:solidFill>
              </a:rPr>
              <a:t>Do not remove the trademark symbol </a:t>
            </a:r>
          </a:p>
          <a:p>
            <a:pPr marL="171450" indent="-171450">
              <a:buFont typeface="Arial" panose="020B0604020202020204" pitchFamily="34" charset="0"/>
              <a:buChar char="•"/>
            </a:pPr>
            <a:r>
              <a:rPr lang="en-US" sz="1100">
                <a:solidFill>
                  <a:srgbClr val="000000"/>
                </a:solidFill>
              </a:rPr>
              <a:t>Do not delete the logo</a:t>
            </a:r>
          </a:p>
          <a:p>
            <a:pPr marL="171450" indent="-171450">
              <a:buFont typeface="Arial" panose="020B0604020202020204" pitchFamily="34" charset="0"/>
              <a:buChar char="•"/>
            </a:pPr>
            <a:r>
              <a:rPr lang="en-US" sz="1100">
                <a:solidFill>
                  <a:srgbClr val="000000"/>
                </a:solidFill>
              </a:rPr>
              <a:t>Do not cover the logo on slides</a:t>
            </a:r>
          </a:p>
          <a:p>
            <a:pPr marL="171450" indent="-171450">
              <a:buFont typeface="Arial" panose="020B0604020202020204" pitchFamily="34" charset="0"/>
              <a:buChar char="•"/>
            </a:pPr>
            <a:endParaRPr lang="en-US" sz="1100">
              <a:solidFill>
                <a:srgbClr val="000000"/>
              </a:solidFill>
            </a:endParaRPr>
          </a:p>
        </p:txBody>
      </p:sp>
      <p:sp>
        <p:nvSpPr>
          <p:cNvPr id="12" name="TextBox 11"/>
          <p:cNvSpPr txBox="1"/>
          <p:nvPr userDrawn="1"/>
        </p:nvSpPr>
        <p:spPr>
          <a:xfrm>
            <a:off x="441658" y="4390451"/>
            <a:ext cx="3222294" cy="1469783"/>
          </a:xfrm>
          <a:prstGeom prst="rect">
            <a:avLst/>
          </a:prstGeom>
          <a:noFill/>
        </p:spPr>
        <p:txBody>
          <a:bodyPr wrap="square" lIns="91440" tIns="27432" rIns="91440" bIns="27432" rtlCol="0" anchor="t" anchorCtr="0">
            <a:noAutofit/>
          </a:bodyPr>
          <a:lstStyle/>
          <a:p>
            <a:pPr>
              <a:defRPr/>
            </a:pPr>
            <a:r>
              <a:rPr lang="en-US" sz="1100" b="1">
                <a:solidFill>
                  <a:srgbClr val="EB3300"/>
                </a:solidFill>
              </a:rPr>
              <a:t>Arial Font</a:t>
            </a:r>
          </a:p>
          <a:p>
            <a:r>
              <a:rPr lang="en-US" sz="1100">
                <a:solidFill>
                  <a:srgbClr val="000000"/>
                </a:solidFill>
              </a:rPr>
              <a:t>Arial is the default font for this template. When transitioning past presentations, pay close attention to font size. </a:t>
            </a:r>
          </a:p>
        </p:txBody>
      </p:sp>
      <p:sp>
        <p:nvSpPr>
          <p:cNvPr id="13" name="TextBox 12"/>
          <p:cNvSpPr txBox="1"/>
          <p:nvPr userDrawn="1"/>
        </p:nvSpPr>
        <p:spPr>
          <a:xfrm>
            <a:off x="3111717" y="4492830"/>
            <a:ext cx="2994648" cy="367769"/>
          </a:xfrm>
          <a:prstGeom prst="rect">
            <a:avLst/>
          </a:prstGeom>
          <a:noFill/>
        </p:spPr>
        <p:txBody>
          <a:bodyPr wrap="square" lIns="27432" tIns="27432" rIns="27432" bIns="27432" rtlCol="0" anchor="ctr" anchorCtr="0">
            <a:noAutofit/>
          </a:bodyPr>
          <a:lstStyle/>
          <a:p>
            <a:pPr algn="ctr"/>
            <a:r>
              <a:rPr lang="en-US" sz="1200">
                <a:solidFill>
                  <a:srgbClr val="000000"/>
                </a:solidFill>
              </a:rPr>
              <a:t>Arial 12 pt. sample test copy </a:t>
            </a:r>
          </a:p>
        </p:txBody>
      </p:sp>
      <p:sp>
        <p:nvSpPr>
          <p:cNvPr id="15" name="TextBox 14"/>
          <p:cNvSpPr txBox="1"/>
          <p:nvPr userDrawn="1"/>
        </p:nvSpPr>
        <p:spPr>
          <a:xfrm>
            <a:off x="4112265" y="4772415"/>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Correct</a:t>
            </a:r>
          </a:p>
        </p:txBody>
      </p:sp>
      <p:sp>
        <p:nvSpPr>
          <p:cNvPr id="7" name="Rectangle 6"/>
          <p:cNvSpPr/>
          <p:nvPr userDrawn="1"/>
        </p:nvSpPr>
        <p:spPr bwMode="auto">
          <a:xfrm>
            <a:off x="6324600" y="4832060"/>
            <a:ext cx="5003800" cy="844841"/>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400">
                <a:solidFill>
                  <a:srgbClr val="FFFFFF"/>
                </a:solidFill>
              </a:rPr>
              <a:t>Please do not change the master layouts or other elements including the default font, color palette, shape design, iconography, etc.</a:t>
            </a:r>
          </a:p>
        </p:txBody>
      </p:sp>
      <p:sp>
        <p:nvSpPr>
          <p:cNvPr id="19" name="TextBox 18"/>
          <p:cNvSpPr txBox="1"/>
          <p:nvPr userDrawn="1"/>
        </p:nvSpPr>
        <p:spPr>
          <a:xfrm>
            <a:off x="6106365" y="1879135"/>
            <a:ext cx="5852160" cy="615553"/>
          </a:xfrm>
          <a:prstGeom prst="rect">
            <a:avLst/>
          </a:prstGeom>
          <a:noFill/>
        </p:spPr>
        <p:txBody>
          <a:bodyPr wrap="square" lIns="91440" tIns="91440" rIns="27432" bIns="91440" rtlCol="0" anchor="ctr" anchorCtr="0">
            <a:spAutoFit/>
          </a:bodyPr>
          <a:lstStyle/>
          <a:p>
            <a:r>
              <a:rPr lang="en-US" sz="1400" b="1">
                <a:solidFill>
                  <a:srgbClr val="EB3300"/>
                </a:solidFill>
              </a:rPr>
              <a:t>When importing slides or content from past presentations, double check the following: </a:t>
            </a:r>
          </a:p>
        </p:txBody>
      </p:sp>
      <p:sp>
        <p:nvSpPr>
          <p:cNvPr id="18" name="TextBox 17"/>
          <p:cNvSpPr txBox="1"/>
          <p:nvPr userDrawn="1"/>
        </p:nvSpPr>
        <p:spPr>
          <a:xfrm>
            <a:off x="6241837" y="2556242"/>
            <a:ext cx="5035763" cy="2139583"/>
          </a:xfrm>
          <a:prstGeom prst="rect">
            <a:avLst/>
          </a:prstGeom>
          <a:noFill/>
        </p:spPr>
        <p:txBody>
          <a:bodyPr wrap="square" lIns="27432" tIns="27432" rIns="27432" bIns="27432" rtlCol="0" anchor="t" anchorCtr="0">
            <a:noAutofit/>
          </a:bodyPr>
          <a:lstStyle/>
          <a:p>
            <a:pPr marL="171450" indent="-171450">
              <a:spcAft>
                <a:spcPts val="600"/>
              </a:spcAft>
              <a:buFont typeface="Arial" panose="020B0604020202020204" pitchFamily="34" charset="0"/>
              <a:buChar char="•"/>
            </a:pPr>
            <a:r>
              <a:rPr lang="en-US" sz="1100" b="1">
                <a:solidFill>
                  <a:srgbClr val="000000"/>
                </a:solidFill>
              </a:rPr>
              <a:t>Font:</a:t>
            </a:r>
            <a:r>
              <a:rPr lang="en-US" sz="1100">
                <a:solidFill>
                  <a:srgbClr val="000000"/>
                </a:solidFill>
              </a:rPr>
              <a:t> font should be Arial, check size for readability</a:t>
            </a:r>
          </a:p>
          <a:p>
            <a:pPr marL="171450" indent="-171450">
              <a:spcAft>
                <a:spcPts val="600"/>
              </a:spcAft>
              <a:buFont typeface="Arial" panose="020B0604020202020204" pitchFamily="34" charset="0"/>
              <a:buChar char="•"/>
            </a:pPr>
            <a:r>
              <a:rPr lang="en-US" sz="1100" b="1">
                <a:solidFill>
                  <a:srgbClr val="000000"/>
                </a:solidFill>
              </a:rPr>
              <a:t>Color palette: </a:t>
            </a:r>
            <a:r>
              <a:rPr lang="en-US" sz="1100">
                <a:solidFill>
                  <a:srgbClr val="000000"/>
                </a:solidFill>
              </a:rPr>
              <a:t>text boxes and shapes may need to be manually changed to match the current colors</a:t>
            </a:r>
          </a:p>
          <a:p>
            <a:pPr marL="171450" indent="-171450">
              <a:spcAft>
                <a:spcPts val="600"/>
              </a:spcAft>
              <a:buFont typeface="Arial" panose="020B0604020202020204" pitchFamily="34" charset="0"/>
              <a:buChar char="•"/>
            </a:pPr>
            <a:r>
              <a:rPr lang="en-US" sz="1100" b="1">
                <a:solidFill>
                  <a:srgbClr val="000000"/>
                </a:solidFill>
              </a:rPr>
              <a:t>Shape formatting: </a:t>
            </a:r>
            <a:r>
              <a:rPr lang="en-US" sz="1100">
                <a:solidFill>
                  <a:srgbClr val="000000"/>
                </a:solidFill>
              </a:rPr>
              <a:t>fonts in text boxes should be Arial, remove shadows behind shapes or outlines around shapes</a:t>
            </a:r>
          </a:p>
          <a:p>
            <a:pPr marL="171450" indent="-171450">
              <a:spcAft>
                <a:spcPts val="600"/>
              </a:spcAft>
              <a:buFont typeface="Arial" panose="020B0604020202020204" pitchFamily="34" charset="0"/>
              <a:buChar char="•"/>
            </a:pPr>
            <a:r>
              <a:rPr lang="en-US" sz="1100" b="1">
                <a:solidFill>
                  <a:srgbClr val="000000"/>
                </a:solidFill>
              </a:rPr>
              <a:t>Iconography:</a:t>
            </a:r>
            <a:r>
              <a:rPr lang="en-US" sz="1100">
                <a:solidFill>
                  <a:srgbClr val="000000"/>
                </a:solidFill>
              </a:rPr>
              <a:t> use the new iconography developed for this template</a:t>
            </a:r>
          </a:p>
          <a:p>
            <a:pPr marL="171450" indent="-171450">
              <a:spcAft>
                <a:spcPts val="600"/>
              </a:spcAft>
              <a:buFont typeface="Arial" panose="020B0604020202020204" pitchFamily="34" charset="0"/>
              <a:buChar char="•"/>
            </a:pPr>
            <a:r>
              <a:rPr lang="en-US" sz="1100" b="1">
                <a:solidFill>
                  <a:srgbClr val="000000"/>
                </a:solidFill>
              </a:rPr>
              <a:t>Brand references:</a:t>
            </a:r>
            <a:r>
              <a:rPr lang="en-US" sz="1100">
                <a:solidFill>
                  <a:srgbClr val="000000"/>
                </a:solidFill>
              </a:rPr>
              <a:t> on first mention, make sure we reference our brand as Syneos Health Consulting; subsequent mentions can be Syneos Consulting. Do not abbreviate to the ticker symbol “SYNH” or to simply “SH.”</a:t>
            </a:r>
          </a:p>
        </p:txBody>
      </p:sp>
      <p:pic>
        <p:nvPicPr>
          <p:cNvPr id="14" name="Picture 13">
            <a:extLst>
              <a:ext uri="{FF2B5EF4-FFF2-40B4-BE49-F238E27FC236}">
                <a16:creationId xmlns:a16="http://schemas.microsoft.com/office/drawing/2014/main" id="{D58B2719-F344-044B-BFA1-65418C0E429F}"/>
              </a:ext>
            </a:extLst>
          </p:cNvPr>
          <p:cNvPicPr>
            <a:picLocks noChangeAspect="1"/>
          </p:cNvPicPr>
          <p:nvPr userDrawn="1"/>
        </p:nvPicPr>
        <p:blipFill>
          <a:blip r:embed="rId2"/>
          <a:stretch>
            <a:fillRect/>
          </a:stretch>
        </p:blipFill>
        <p:spPr>
          <a:xfrm>
            <a:off x="3724744" y="2292368"/>
            <a:ext cx="1781643" cy="871495"/>
          </a:xfrm>
          <a:prstGeom prst="rect">
            <a:avLst/>
          </a:prstGeom>
        </p:spPr>
      </p:pic>
    </p:spTree>
    <p:extLst>
      <p:ext uri="{BB962C8B-B14F-4D97-AF65-F5344CB8AC3E}">
        <p14:creationId xmlns:p14="http://schemas.microsoft.com/office/powerpoint/2010/main" val="263756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Proposal Disclaimer</a:t>
            </a:r>
          </a:p>
        </p:txBody>
      </p:sp>
      <p:sp>
        <p:nvSpPr>
          <p:cNvPr id="3" name="Text Box 1032"/>
          <p:cNvSpPr txBox="1">
            <a:spLocks noChangeArrowheads="1"/>
          </p:cNvSpPr>
          <p:nvPr userDrawn="1"/>
        </p:nvSpPr>
        <p:spPr bwMode="auto">
          <a:xfrm>
            <a:off x="2158386" y="1744753"/>
            <a:ext cx="7875228" cy="3368494"/>
          </a:xfrm>
          <a:prstGeom prst="rect">
            <a:avLst/>
          </a:prstGeom>
          <a:solidFill>
            <a:schemeClr val="bg2">
              <a:lumMod val="40000"/>
              <a:lumOff val="60000"/>
            </a:schemeClr>
          </a:solidFill>
          <a:ln w="12700">
            <a:noFill/>
            <a:miter lim="800000"/>
            <a:headEnd/>
            <a:tailEnd/>
          </a:ln>
          <a:effectLst/>
        </p:spPr>
        <p:txBody>
          <a:bodyPr wrap="square" lIns="182880" tIns="182880" rIns="182880" bIns="182880" anchor="ctr">
            <a:noAutofit/>
          </a:bodyPr>
          <a:lstStyle/>
          <a:p>
            <a:pPr algn="l">
              <a:spcBef>
                <a:spcPts val="1200"/>
              </a:spcBef>
            </a:pPr>
            <a:r>
              <a:rPr lang="en-US" sz="1100">
                <a:sym typeface="Symbol" pitchFamily="18" charset="2"/>
              </a:rPr>
              <a:t>Copyright  2022 Syneos Health Consulting, a Syneos Health® group company. All Rights Reserved.</a:t>
            </a:r>
          </a:p>
          <a:p>
            <a:pPr algn="l">
              <a:spcBef>
                <a:spcPts val="1200"/>
              </a:spcBef>
            </a:pPr>
            <a:r>
              <a:rPr lang="en-US" sz="1100">
                <a:sym typeface="Symbol" pitchFamily="18" charset="2"/>
              </a:rPr>
              <a:t>This discussion document, containing confidential information belonging to Syneos Health Consulting and/or its affiliated entities (“Syneos Health Consulting”), is for use solely in connection with the recipient’s evaluation of a potential business relationship with Syneos Health Consulting and may not be copied, disclosed, or distributed to any third parties without Syneos Health Consulting’s prior written consent. It is being provided to the recipient as a discussion document and not as an offer subject to acceptance. Syneos Health Consulting’s provision of services of the type described herein shall be conducted only under a statement of work to be agreed to by the parties, and as governed by the terms of a master service agreement. The trademarks identified herein are the registered trademarks of their owners.</a:t>
            </a:r>
          </a:p>
        </p:txBody>
      </p:sp>
    </p:spTree>
    <p:extLst>
      <p:ext uri="{BB962C8B-B14F-4D97-AF65-F5344CB8AC3E}">
        <p14:creationId xmlns:p14="http://schemas.microsoft.com/office/powerpoint/2010/main" val="426596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Disclaimer</a:t>
            </a:r>
          </a:p>
        </p:txBody>
      </p:sp>
      <p:sp>
        <p:nvSpPr>
          <p:cNvPr id="3" name="Text Box 1032"/>
          <p:cNvSpPr txBox="1">
            <a:spLocks noChangeArrowheads="1"/>
          </p:cNvSpPr>
          <p:nvPr userDrawn="1"/>
        </p:nvSpPr>
        <p:spPr bwMode="auto">
          <a:xfrm>
            <a:off x="2156648" y="1836257"/>
            <a:ext cx="7878705" cy="3185487"/>
          </a:xfrm>
          <a:prstGeom prst="rect">
            <a:avLst/>
          </a:prstGeom>
          <a:solidFill>
            <a:schemeClr val="bg2">
              <a:lumMod val="40000"/>
              <a:lumOff val="60000"/>
            </a:schemeClr>
          </a:solidFill>
          <a:ln w="12700">
            <a:noFill/>
            <a:miter lim="800000"/>
            <a:headEnd/>
            <a:tailEnd/>
          </a:ln>
          <a:effectLst/>
        </p:spPr>
        <p:txBody>
          <a:bodyPr wrap="square" lIns="182880" tIns="182880" rIns="182880" bIns="182880" anchor="ctr">
            <a:spAutoFit/>
          </a:bodyPr>
          <a:lstStyle/>
          <a:p>
            <a:pPr algn="just">
              <a:spcBef>
                <a:spcPts val="1200"/>
              </a:spcBef>
            </a:pPr>
            <a:r>
              <a:rPr lang="en-US" sz="1100">
                <a:sym typeface="Symbol" pitchFamily="18" charset="2"/>
              </a:rPr>
              <a:t> 2022 Syneos Health Consulting, a Syneos Health® group company. All Rights Reserved.</a:t>
            </a:r>
          </a:p>
          <a:p>
            <a:pPr algn="just">
              <a:spcBef>
                <a:spcPts val="1200"/>
              </a:spcBef>
            </a:pPr>
            <a:r>
              <a:rPr lang="en-US" sz="1100">
                <a:sym typeface="Symbol" pitchFamily="18" charset="2"/>
              </a:rPr>
              <a:t>Reproduction, distribution, and use of this report are subject to the terms of your agreement with Syneos Health Consulting.  The report may not be copied or used without the express written consent of the owner. </a:t>
            </a:r>
            <a:r>
              <a:rPr lang="en-US" sz="1100"/>
              <a:t>The trademarks identified herein are the registered trademarks of their owners</a:t>
            </a:r>
            <a:r>
              <a:rPr lang="en-US" sz="1100">
                <a:sym typeface="Symbol" pitchFamily="18" charset="2"/>
              </a:rPr>
              <a:t>.</a:t>
            </a:r>
          </a:p>
          <a:p>
            <a:pPr algn="just">
              <a:spcBef>
                <a:spcPts val="1200"/>
              </a:spcBef>
            </a:pPr>
            <a:r>
              <a:rPr lang="en-US" sz="1100">
                <a:sym typeface="Symbol" pitchFamily="18" charset="2"/>
              </a:rPr>
              <a:t>Syneos Health Consulting does not, through this report or otherwise, give legal, regulatory, or investment advice or recommend or advocate the purchase or sale of any security or investment, and it assumes that the Customer will obtain legal and/or regulatory advice as it deems appropriate.</a:t>
            </a:r>
          </a:p>
          <a:p>
            <a:pPr algn="just">
              <a:spcBef>
                <a:spcPts val="1200"/>
              </a:spcBef>
            </a:pPr>
            <a:r>
              <a:rPr lang="en-US" sz="1100">
                <a:sym typeface="Symbol" pitchFamily="18" charset="2"/>
              </a:rPr>
              <a:t>Information in this report has been obtained from a variety of third-party sources and, as such, all statements, facts, information, analyses, interpretations, and opinions contained in the report are provided “As Is” and are made without representation or warranty of any kind by Syneos Health or its affiliates, officers, employees, contractors, or business partners as to accuracy, completeness, usefulness, merchantability, fitness for a particular purpose, or otherwise.</a:t>
            </a:r>
          </a:p>
          <a:p>
            <a:pPr algn="just" eaLnBrk="0" hangingPunct="0">
              <a:spcBef>
                <a:spcPts val="1200"/>
              </a:spcBef>
            </a:pPr>
            <a:r>
              <a:rPr lang="en-US" sz="1100">
                <a:sym typeface="Symbol" pitchFamily="18" charset="2"/>
              </a:rPr>
              <a:t>Syneos Health Consulting makes no guarantee, warranty, or assurances concerning the future financial return of an existing or proposed product or service.</a:t>
            </a:r>
          </a:p>
        </p:txBody>
      </p:sp>
    </p:spTree>
    <p:extLst>
      <p:ext uri="{BB962C8B-B14F-4D97-AF65-F5344CB8AC3E}">
        <p14:creationId xmlns:p14="http://schemas.microsoft.com/office/powerpoint/2010/main" val="406894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 (Arial Bold 18 </a:t>
            </a:r>
            <a:r>
              <a:rPr lang="en-US" err="1"/>
              <a:t>pt</a:t>
            </a:r>
            <a:r>
              <a:rPr lang="en-US"/>
              <a:t>, black)</a:t>
            </a:r>
          </a:p>
        </p:txBody>
      </p:sp>
    </p:spTree>
    <p:extLst>
      <p:ext uri="{BB962C8B-B14F-4D97-AF65-F5344CB8AC3E}">
        <p14:creationId xmlns:p14="http://schemas.microsoft.com/office/powerpoint/2010/main" val="76570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out leader with one panel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 (Arial Bold 18 </a:t>
            </a:r>
            <a:r>
              <a:rPr lang="en-US" err="1"/>
              <a:t>pt</a:t>
            </a:r>
            <a:r>
              <a:rPr lang="en-US"/>
              <a:t>, black)</a:t>
            </a:r>
          </a:p>
        </p:txBody>
      </p:sp>
      <p:sp>
        <p:nvSpPr>
          <p:cNvPr id="5" name="Text Placeholder 2"/>
          <p:cNvSpPr>
            <a:spLocks noGrp="1"/>
          </p:cNvSpPr>
          <p:nvPr>
            <p:ph idx="1" hasCustomPrompt="1"/>
          </p:nvPr>
        </p:nvSpPr>
        <p:spPr>
          <a:xfrm>
            <a:off x="171873" y="977902"/>
            <a:ext cx="11702627"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405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out leader with two panel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873" y="137478"/>
            <a:ext cx="11702627" cy="767778"/>
          </a:xfrm>
        </p:spPr>
        <p:txBody>
          <a:bodyPr/>
          <a:lstStyle>
            <a:lvl1pPr>
              <a:defRPr/>
            </a:lvl1pPr>
          </a:lstStyle>
          <a:p>
            <a:r>
              <a:rPr lang="en-US"/>
              <a:t>Click to edit master title style (Arial Bold 18 </a:t>
            </a:r>
            <a:r>
              <a:rPr lang="en-US" err="1"/>
              <a:t>pt</a:t>
            </a:r>
            <a:r>
              <a:rPr lang="en-US"/>
              <a:t>, black)</a:t>
            </a:r>
          </a:p>
        </p:txBody>
      </p:sp>
      <p:sp>
        <p:nvSpPr>
          <p:cNvPr id="7" name="Text Placeholder 2"/>
          <p:cNvSpPr>
            <a:spLocks noGrp="1"/>
          </p:cNvSpPr>
          <p:nvPr>
            <p:ph idx="11" hasCustomPrompt="1"/>
          </p:nvPr>
        </p:nvSpPr>
        <p:spPr>
          <a:xfrm>
            <a:off x="171874" y="977902"/>
            <a:ext cx="5802825"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idx="12" hasCustomPrompt="1"/>
          </p:nvPr>
        </p:nvSpPr>
        <p:spPr>
          <a:xfrm>
            <a:off x="6089490" y="977902"/>
            <a:ext cx="5802825"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84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leader with one panel content ">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rmAutofit/>
          </a:bodyPr>
          <a:lstStyle/>
          <a:p>
            <a:r>
              <a:rPr lang="en-US"/>
              <a:t>Click to edit master title style (Arial Bold 18 </a:t>
            </a:r>
            <a:r>
              <a:rPr lang="en-US" err="1"/>
              <a:t>pt</a:t>
            </a:r>
            <a:r>
              <a:rPr lang="en-US"/>
              <a:t>, black)</a:t>
            </a:r>
          </a:p>
        </p:txBody>
      </p:sp>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Click to edit Master text styles (Arial Bold 13 </a:t>
            </a:r>
            <a:r>
              <a:rPr lang="en-US" err="1"/>
              <a:t>pt</a:t>
            </a:r>
            <a:r>
              <a:rPr lang="en-US"/>
              <a:t>, black)</a:t>
            </a:r>
          </a:p>
        </p:txBody>
      </p:sp>
    </p:spTree>
    <p:extLst>
      <p:ext uri="{BB962C8B-B14F-4D97-AF65-F5344CB8AC3E}">
        <p14:creationId xmlns:p14="http://schemas.microsoft.com/office/powerpoint/2010/main" val="301794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leader with one panel content ">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rmAutofit/>
          </a:bodyPr>
          <a:lstStyle/>
          <a:p>
            <a:r>
              <a:rPr lang="en-US"/>
              <a:t>Click to edit master title style (Arial Bold 18 </a:t>
            </a:r>
            <a:r>
              <a:rPr lang="en-US" err="1"/>
              <a:t>pt</a:t>
            </a:r>
            <a:r>
              <a:rPr lang="en-US"/>
              <a:t>, black)</a:t>
            </a:r>
          </a:p>
        </p:txBody>
      </p:sp>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Click to edit Master text styles (Arial Bold 13 </a:t>
            </a:r>
            <a:r>
              <a:rPr lang="en-US" err="1"/>
              <a:t>pt</a:t>
            </a:r>
            <a:r>
              <a:rPr lang="en-US"/>
              <a:t>, black)</a:t>
            </a:r>
          </a:p>
        </p:txBody>
      </p:sp>
      <p:sp>
        <p:nvSpPr>
          <p:cNvPr id="4" name="Text Placeholder 2"/>
          <p:cNvSpPr>
            <a:spLocks noGrp="1"/>
          </p:cNvSpPr>
          <p:nvPr>
            <p:ph idx="11" hasCustomPrompt="1"/>
          </p:nvPr>
        </p:nvSpPr>
        <p:spPr>
          <a:xfrm>
            <a:off x="171874" y="1526775"/>
            <a:ext cx="11701412"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36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leader with two panel content ">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rmAutofit/>
          </a:bodyPr>
          <a:lstStyle/>
          <a:p>
            <a:r>
              <a:rPr lang="en-US"/>
              <a:t>Click to edit master title style (Arial Bold 18 </a:t>
            </a:r>
            <a:r>
              <a:rPr lang="en-US" err="1"/>
              <a:t>pt</a:t>
            </a:r>
            <a:r>
              <a:rPr lang="en-US"/>
              <a:t>, black)</a:t>
            </a:r>
          </a:p>
        </p:txBody>
      </p:sp>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indent="0">
              <a:lnSpc>
                <a:spcPct val="110000"/>
              </a:lnSpc>
              <a:spcBef>
                <a:spcPts val="0"/>
              </a:spcBef>
              <a:buFont typeface="Arial" panose="020B0604020202020204" pitchFamily="34" charse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 (Arial Bold 13 </a:t>
            </a:r>
            <a:r>
              <a:rPr lang="en-US" err="1"/>
              <a:t>pt</a:t>
            </a:r>
            <a:r>
              <a:rPr lang="en-US"/>
              <a:t>, black)</a:t>
            </a:r>
          </a:p>
        </p:txBody>
      </p:sp>
      <p:sp>
        <p:nvSpPr>
          <p:cNvPr id="4" name="Text Placeholder 2"/>
          <p:cNvSpPr>
            <a:spLocks noGrp="1"/>
          </p:cNvSpPr>
          <p:nvPr>
            <p:ph idx="11" hasCustomPrompt="1"/>
          </p:nvPr>
        </p:nvSpPr>
        <p:spPr>
          <a:xfrm>
            <a:off x="171874" y="1526775"/>
            <a:ext cx="5802825"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idx="12" hasCustomPrompt="1"/>
          </p:nvPr>
        </p:nvSpPr>
        <p:spPr>
          <a:xfrm>
            <a:off x="6089490" y="1526775"/>
            <a:ext cx="5802825"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045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only ">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371106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w/out leader with one panel content ">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171874" y="977902"/>
            <a:ext cx="11701412"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17295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ick PPT Style Guide (2)">
    <p:spTree>
      <p:nvGrpSpPr>
        <p:cNvPr id="1" name=""/>
        <p:cNvGrpSpPr/>
        <p:nvPr/>
      </p:nvGrpSpPr>
      <p:grpSpPr>
        <a:xfrm>
          <a:off x="0" y="0"/>
          <a:ext cx="0" cy="0"/>
          <a:chOff x="0" y="0"/>
          <a:chExt cx="0" cy="0"/>
        </a:xfrm>
      </p:grpSpPr>
      <p:grpSp>
        <p:nvGrpSpPr>
          <p:cNvPr id="31" name="Group 30"/>
          <p:cNvGrpSpPr/>
          <p:nvPr userDrawn="1"/>
        </p:nvGrpSpPr>
        <p:grpSpPr>
          <a:xfrm>
            <a:off x="419808" y="3845909"/>
            <a:ext cx="5485529" cy="646084"/>
            <a:chOff x="419808" y="3782920"/>
            <a:chExt cx="5485529" cy="646084"/>
          </a:xfrm>
        </p:grpSpPr>
        <p:sp>
          <p:nvSpPr>
            <p:cNvPr id="5" name="TextBox 4"/>
            <p:cNvSpPr txBox="1"/>
            <p:nvPr userDrawn="1"/>
          </p:nvSpPr>
          <p:spPr>
            <a:xfrm>
              <a:off x="419808" y="3782920"/>
              <a:ext cx="2812731" cy="646084"/>
            </a:xfrm>
            <a:prstGeom prst="rect">
              <a:avLst/>
            </a:prstGeom>
            <a:noFill/>
          </p:spPr>
          <p:txBody>
            <a:bodyPr wrap="square" lIns="91440" tIns="27432" rIns="91440" bIns="27432" rtlCol="0" anchor="t" anchorCtr="0">
              <a:noAutofit/>
            </a:bodyPr>
            <a:lstStyle/>
            <a:p>
              <a:r>
                <a:rPr lang="en-US" sz="1100" b="1">
                  <a:solidFill>
                    <a:srgbClr val="EB3300"/>
                  </a:solidFill>
                </a:rPr>
                <a:t>Text Borders</a:t>
              </a:r>
            </a:p>
            <a:p>
              <a:r>
                <a:rPr lang="en-US" sz="1100">
                  <a:solidFill>
                    <a:srgbClr val="000000"/>
                  </a:solidFill>
                </a:rPr>
                <a:t>When there is no fill, border color(s) should appear in Syneos Health Light Gray.</a:t>
              </a:r>
            </a:p>
          </p:txBody>
        </p:sp>
        <p:sp>
          <p:nvSpPr>
            <p:cNvPr id="11" name="Rectangle 10"/>
            <p:cNvSpPr/>
            <p:nvPr userDrawn="1"/>
          </p:nvSpPr>
          <p:spPr bwMode="auto">
            <a:xfrm>
              <a:off x="3288517" y="3803914"/>
              <a:ext cx="2616820" cy="377865"/>
            </a:xfrm>
            <a:prstGeom prst="rect">
              <a:avLst/>
            </a:prstGeom>
            <a:noFill/>
            <a:ln w="12700">
              <a:solidFill>
                <a:schemeClr val="bg2"/>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rgbClr val="000000"/>
                  </a:solidFill>
                </a:rPr>
                <a:t>Sample copy text</a:t>
              </a:r>
            </a:p>
          </p:txBody>
        </p:sp>
      </p:grpSp>
      <p:grpSp>
        <p:nvGrpSpPr>
          <p:cNvPr id="32" name="Group 31"/>
          <p:cNvGrpSpPr/>
          <p:nvPr userDrawn="1"/>
        </p:nvGrpSpPr>
        <p:grpSpPr>
          <a:xfrm>
            <a:off x="419808" y="1967801"/>
            <a:ext cx="5485529" cy="1259553"/>
            <a:chOff x="419808" y="1967801"/>
            <a:chExt cx="5485529" cy="1259553"/>
          </a:xfrm>
        </p:grpSpPr>
        <p:sp>
          <p:nvSpPr>
            <p:cNvPr id="6" name="TextBox 5"/>
            <p:cNvSpPr txBox="1"/>
            <p:nvPr userDrawn="1"/>
          </p:nvSpPr>
          <p:spPr>
            <a:xfrm>
              <a:off x="419808" y="1967801"/>
              <a:ext cx="2902712" cy="1259552"/>
            </a:xfrm>
            <a:prstGeom prst="rect">
              <a:avLst/>
            </a:prstGeom>
            <a:noFill/>
          </p:spPr>
          <p:txBody>
            <a:bodyPr wrap="square" lIns="91440" tIns="27432" rIns="91440" bIns="27432" rtlCol="0" anchor="t" anchorCtr="0">
              <a:noAutofit/>
            </a:bodyPr>
            <a:lstStyle/>
            <a:p>
              <a:r>
                <a:rPr lang="en-US" sz="1100" b="1">
                  <a:solidFill>
                    <a:srgbClr val="EB3300"/>
                  </a:solidFill>
                </a:rPr>
                <a:t>Fill Colors</a:t>
              </a:r>
            </a:p>
            <a:p>
              <a:r>
                <a:rPr lang="en-US" sz="1100">
                  <a:solidFill>
                    <a:srgbClr val="000000"/>
                  </a:solidFill>
                </a:rPr>
                <a:t>Fill colors should appear in Syneos Health Orange. If additional fills are needed, Syneos Health Dark Gray and Syneos Health Navy are preferred. White text should appear in the fills. Please do not include a shadow behind the text.</a:t>
              </a:r>
            </a:p>
          </p:txBody>
        </p:sp>
        <p:sp>
          <p:nvSpPr>
            <p:cNvPr id="12" name="Rectangle 11"/>
            <p:cNvSpPr/>
            <p:nvPr userDrawn="1"/>
          </p:nvSpPr>
          <p:spPr bwMode="auto">
            <a:xfrm>
              <a:off x="3288517" y="2009788"/>
              <a:ext cx="2616820" cy="377865"/>
            </a:xfrm>
            <a:prstGeom prst="rect">
              <a:avLst/>
            </a:prstGeom>
            <a:solidFill>
              <a:srgbClr val="EB3300"/>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rgbClr val="FFFFFF"/>
                  </a:solidFill>
                </a:rPr>
                <a:t>Sample copy text</a:t>
              </a:r>
            </a:p>
          </p:txBody>
        </p:sp>
        <p:sp>
          <p:nvSpPr>
            <p:cNvPr id="13" name="Rectangle 12"/>
            <p:cNvSpPr/>
            <p:nvPr userDrawn="1"/>
          </p:nvSpPr>
          <p:spPr bwMode="auto">
            <a:xfrm>
              <a:off x="3288517" y="2429639"/>
              <a:ext cx="261682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rgbClr val="FFFFFF"/>
                  </a:solidFill>
                </a:rPr>
                <a:t>Sample copy text</a:t>
              </a:r>
            </a:p>
          </p:txBody>
        </p:sp>
        <p:sp>
          <p:nvSpPr>
            <p:cNvPr id="14" name="Rectangle 13"/>
            <p:cNvSpPr/>
            <p:nvPr userDrawn="1"/>
          </p:nvSpPr>
          <p:spPr bwMode="auto">
            <a:xfrm>
              <a:off x="3288517" y="2849489"/>
              <a:ext cx="2616820" cy="377865"/>
            </a:xfrm>
            <a:prstGeom prst="rect">
              <a:avLst/>
            </a:prstGeom>
            <a:solidFill>
              <a:schemeClr val="accent5"/>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rgbClr val="FFFFFF"/>
                  </a:solidFill>
                </a:rPr>
                <a:t>Sample copy text</a:t>
              </a:r>
            </a:p>
          </p:txBody>
        </p:sp>
      </p:grpSp>
      <p:grpSp>
        <p:nvGrpSpPr>
          <p:cNvPr id="33" name="Group 32"/>
          <p:cNvGrpSpPr/>
          <p:nvPr userDrawn="1"/>
        </p:nvGrpSpPr>
        <p:grpSpPr>
          <a:xfrm>
            <a:off x="419808" y="5110547"/>
            <a:ext cx="5513517" cy="766229"/>
            <a:chOff x="419808" y="4714325"/>
            <a:chExt cx="5513517" cy="766229"/>
          </a:xfrm>
        </p:grpSpPr>
        <p:grpSp>
          <p:nvGrpSpPr>
            <p:cNvPr id="30" name="Group 29"/>
            <p:cNvGrpSpPr/>
            <p:nvPr userDrawn="1"/>
          </p:nvGrpSpPr>
          <p:grpSpPr>
            <a:xfrm>
              <a:off x="419808" y="4714325"/>
              <a:ext cx="5513517" cy="619280"/>
              <a:chOff x="419808" y="4714325"/>
              <a:chExt cx="5513517" cy="619280"/>
            </a:xfrm>
          </p:grpSpPr>
          <p:sp>
            <p:nvSpPr>
              <p:cNvPr id="7" name="TextBox 6"/>
              <p:cNvSpPr txBox="1"/>
              <p:nvPr userDrawn="1"/>
            </p:nvSpPr>
            <p:spPr>
              <a:xfrm>
                <a:off x="419808" y="4829785"/>
                <a:ext cx="2714776" cy="299145"/>
              </a:xfrm>
              <a:prstGeom prst="rect">
                <a:avLst/>
              </a:prstGeom>
              <a:noFill/>
            </p:spPr>
            <p:txBody>
              <a:bodyPr wrap="square" lIns="91440" tIns="27432" rIns="91440" bIns="27432" rtlCol="0" anchor="t" anchorCtr="0">
                <a:noAutofit/>
              </a:bodyPr>
              <a:lstStyle/>
              <a:p>
                <a:r>
                  <a:rPr lang="en-US" sz="1100" b="1">
                    <a:solidFill>
                      <a:srgbClr val="EB3300"/>
                    </a:solidFill>
                  </a:rPr>
                  <a:t>Shape Borders</a:t>
                </a:r>
              </a:p>
              <a:p>
                <a:r>
                  <a:rPr lang="en-US" sz="1100">
                    <a:solidFill>
                      <a:srgbClr val="000000"/>
                    </a:solidFill>
                  </a:rPr>
                  <a:t>With a solid shape, avoid a border.</a:t>
                </a:r>
              </a:p>
            </p:txBody>
          </p:sp>
          <p:sp>
            <p:nvSpPr>
              <p:cNvPr id="15" name="Rectangle 14"/>
              <p:cNvSpPr/>
              <p:nvPr userDrawn="1"/>
            </p:nvSpPr>
            <p:spPr bwMode="auto">
              <a:xfrm>
                <a:off x="3288517" y="4840281"/>
                <a:ext cx="1203457"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FFFFFF"/>
                  </a:solidFill>
                </a:endParaRPr>
              </a:p>
            </p:txBody>
          </p:sp>
          <p:sp>
            <p:nvSpPr>
              <p:cNvPr id="16" name="Rectangle 15"/>
              <p:cNvSpPr/>
              <p:nvPr userDrawn="1"/>
            </p:nvSpPr>
            <p:spPr bwMode="auto">
              <a:xfrm>
                <a:off x="4701880" y="4840281"/>
                <a:ext cx="1203457"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FFFFFF"/>
                  </a:solidFill>
                </a:endParaRPr>
              </a:p>
            </p:txBody>
          </p:sp>
          <p:cxnSp>
            <p:nvCxnSpPr>
              <p:cNvPr id="17" name="Straight Connector 16"/>
              <p:cNvCxnSpPr/>
              <p:nvPr userDrawn="1"/>
            </p:nvCxnSpPr>
            <p:spPr>
              <a:xfrm>
                <a:off x="4687886" y="4714325"/>
                <a:ext cx="1245439" cy="61928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userDrawn="1"/>
          </p:nvSpPr>
          <p:spPr>
            <a:xfrm>
              <a:off x="3372479" y="5281125"/>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Correct</a:t>
              </a:r>
            </a:p>
          </p:txBody>
        </p:sp>
        <p:sp>
          <p:nvSpPr>
            <p:cNvPr id="19" name="TextBox 18"/>
            <p:cNvSpPr txBox="1"/>
            <p:nvPr userDrawn="1"/>
          </p:nvSpPr>
          <p:spPr>
            <a:xfrm>
              <a:off x="4785841" y="5281125"/>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Incorrect</a:t>
              </a:r>
            </a:p>
          </p:txBody>
        </p:sp>
      </p:grpSp>
      <p:grpSp>
        <p:nvGrpSpPr>
          <p:cNvPr id="4" name="Group 3"/>
          <p:cNvGrpSpPr/>
          <p:nvPr userDrawn="1"/>
        </p:nvGrpSpPr>
        <p:grpSpPr>
          <a:xfrm>
            <a:off x="6353136" y="3666001"/>
            <a:ext cx="5485525" cy="944664"/>
            <a:chOff x="6353136" y="3683770"/>
            <a:chExt cx="5485525" cy="944664"/>
          </a:xfrm>
        </p:grpSpPr>
        <p:sp>
          <p:nvSpPr>
            <p:cNvPr id="9" name="TextBox 8"/>
            <p:cNvSpPr txBox="1"/>
            <p:nvPr userDrawn="1"/>
          </p:nvSpPr>
          <p:spPr>
            <a:xfrm>
              <a:off x="6353136" y="3778236"/>
              <a:ext cx="2574839" cy="556302"/>
            </a:xfrm>
            <a:prstGeom prst="rect">
              <a:avLst/>
            </a:prstGeom>
            <a:noFill/>
          </p:spPr>
          <p:txBody>
            <a:bodyPr wrap="square" lIns="27432" tIns="27432" rIns="27432" bIns="27432" rtlCol="0" anchor="t" anchorCtr="0">
              <a:noAutofit/>
            </a:bodyPr>
            <a:lstStyle/>
            <a:p>
              <a:r>
                <a:rPr lang="en-US" sz="1100" b="1">
                  <a:solidFill>
                    <a:srgbClr val="EB3300"/>
                  </a:solidFill>
                </a:rPr>
                <a:t>Shape Effects</a:t>
              </a:r>
            </a:p>
            <a:p>
              <a:r>
                <a:rPr lang="en-US" sz="1100">
                  <a:solidFill>
                    <a:srgbClr val="000000"/>
                  </a:solidFill>
                </a:rPr>
                <a:t>Please remove/do not include shadows, reflections, glows, bevels, 3D rotations, etc.</a:t>
              </a:r>
            </a:p>
          </p:txBody>
        </p:sp>
        <p:sp>
          <p:nvSpPr>
            <p:cNvPr id="21" name="Rectangle 20"/>
            <p:cNvSpPr/>
            <p:nvPr userDrawn="1"/>
          </p:nvSpPr>
          <p:spPr bwMode="auto">
            <a:xfrm>
              <a:off x="9081906" y="3799229"/>
              <a:ext cx="1049525"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FFFFFF"/>
                </a:solidFill>
              </a:endParaRPr>
            </a:p>
          </p:txBody>
        </p:sp>
        <p:sp>
          <p:nvSpPr>
            <p:cNvPr id="22" name="Rectangle 21"/>
            <p:cNvSpPr/>
            <p:nvPr userDrawn="1"/>
          </p:nvSpPr>
          <p:spPr bwMode="auto">
            <a:xfrm>
              <a:off x="10313350" y="3799229"/>
              <a:ext cx="1049525"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FFFFFF"/>
                </a:solidFill>
              </a:endParaRPr>
            </a:p>
          </p:txBody>
        </p:sp>
        <p:sp>
          <p:nvSpPr>
            <p:cNvPr id="23" name="TextBox 22"/>
            <p:cNvSpPr txBox="1"/>
            <p:nvPr userDrawn="1"/>
          </p:nvSpPr>
          <p:spPr>
            <a:xfrm>
              <a:off x="10327343" y="4429005"/>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Incorrect</a:t>
              </a:r>
            </a:p>
          </p:txBody>
        </p:sp>
        <p:cxnSp>
          <p:nvCxnSpPr>
            <p:cNvPr id="24" name="Straight Connector 23"/>
            <p:cNvCxnSpPr/>
            <p:nvPr userDrawn="1"/>
          </p:nvCxnSpPr>
          <p:spPr>
            <a:xfrm>
              <a:off x="10523254" y="3683770"/>
              <a:ext cx="1315407" cy="724243"/>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6353136" y="5023965"/>
            <a:ext cx="3806284" cy="915788"/>
            <a:chOff x="6353136" y="4635583"/>
            <a:chExt cx="3806284" cy="915788"/>
          </a:xfrm>
        </p:grpSpPr>
        <p:sp>
          <p:nvSpPr>
            <p:cNvPr id="10" name="TextBox 9"/>
            <p:cNvSpPr txBox="1"/>
            <p:nvPr userDrawn="1"/>
          </p:nvSpPr>
          <p:spPr>
            <a:xfrm>
              <a:off x="6353136" y="4827129"/>
              <a:ext cx="2616820" cy="556302"/>
            </a:xfrm>
            <a:prstGeom prst="rect">
              <a:avLst/>
            </a:prstGeom>
            <a:noFill/>
          </p:spPr>
          <p:txBody>
            <a:bodyPr wrap="square" lIns="27432" tIns="27432" rIns="27432" bIns="27432" rtlCol="0" anchor="t" anchorCtr="0">
              <a:noAutofit/>
            </a:bodyPr>
            <a:lstStyle/>
            <a:p>
              <a:r>
                <a:rPr lang="en-US" sz="1100" b="1">
                  <a:solidFill>
                    <a:srgbClr val="EB3300"/>
                  </a:solidFill>
                </a:rPr>
                <a:t>Images</a:t>
              </a:r>
            </a:p>
            <a:p>
              <a:r>
                <a:rPr lang="en-US" sz="1100">
                  <a:solidFill>
                    <a:srgbClr val="000000"/>
                  </a:solidFill>
                </a:rPr>
                <a:t>Use only approved images/clip art/icons in this presentation.</a:t>
              </a:r>
            </a:p>
          </p:txBody>
        </p:sp>
        <p:sp>
          <p:nvSpPr>
            <p:cNvPr id="25" name="TextBox 24"/>
            <p:cNvSpPr txBox="1"/>
            <p:nvPr userDrawn="1"/>
          </p:nvSpPr>
          <p:spPr>
            <a:xfrm>
              <a:off x="9025931" y="5351942"/>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Incorrect</a:t>
              </a:r>
            </a:p>
          </p:txBody>
        </p:sp>
        <p:pic>
          <p:nvPicPr>
            <p:cNvPr id="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02047" y="4681325"/>
              <a:ext cx="1243379" cy="595702"/>
            </a:xfrm>
            <a:prstGeom prst="rect">
              <a:avLst/>
            </a:prstGeom>
            <a:noFill/>
            <a:ln w="9525">
              <a:noFill/>
              <a:miter lim="800000"/>
              <a:headEnd/>
              <a:tailEnd/>
            </a:ln>
            <a:effectLst/>
          </p:spPr>
        </p:pic>
        <p:cxnSp>
          <p:nvCxnSpPr>
            <p:cNvPr id="27" name="Straight Connector 26"/>
            <p:cNvCxnSpPr/>
            <p:nvPr userDrawn="1"/>
          </p:nvCxnSpPr>
          <p:spPr>
            <a:xfrm>
              <a:off x="8844013" y="4635583"/>
              <a:ext cx="1315407" cy="724243"/>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8" name="Rectangle 27"/>
          <p:cNvSpPr/>
          <p:nvPr userDrawn="1"/>
        </p:nvSpPr>
        <p:spPr>
          <a:xfrm>
            <a:off x="170689" y="978409"/>
            <a:ext cx="11703812" cy="646331"/>
          </a:xfrm>
          <a:prstGeom prst="rect">
            <a:avLst/>
          </a:prstGeom>
        </p:spPr>
        <p:txBody>
          <a:bodyPr wrap="square">
            <a:spAutoFit/>
          </a:bodyPr>
          <a:lstStyle/>
          <a:p>
            <a:pPr>
              <a:defRPr/>
            </a:pPr>
            <a:r>
              <a:rPr lang="en-US" sz="1200">
                <a:solidFill>
                  <a:srgbClr val="000000"/>
                </a:solidFill>
              </a:rPr>
              <a:t>We strive to maintain a consistent look and feel in all Syneos Health Consulting materials, including the PowerPoint template. Please follow the rules below to ensure that we are communicating a unified look. If you have any questions regarding the visual template rules, please contact </a:t>
            </a:r>
            <a:r>
              <a:rPr lang="en-US" sz="1200">
                <a:solidFill>
                  <a:srgbClr val="E03CB5"/>
                </a:solidFill>
              </a:rPr>
              <a:t>XXX at XXX</a:t>
            </a:r>
            <a:r>
              <a:rPr lang="en-US" sz="1200">
                <a:solidFill>
                  <a:srgbClr val="000000"/>
                </a:solidFill>
              </a:rPr>
              <a:t>. Please delete this slide once you have read and understand all rules.</a:t>
            </a:r>
          </a:p>
        </p:txBody>
      </p:sp>
      <p:sp>
        <p:nvSpPr>
          <p:cNvPr id="2" name="Rectangle 1"/>
          <p:cNvSpPr/>
          <p:nvPr userDrawn="1"/>
        </p:nvSpPr>
        <p:spPr>
          <a:xfrm>
            <a:off x="170688" y="351845"/>
            <a:ext cx="3493264" cy="369332"/>
          </a:xfrm>
          <a:prstGeom prst="rect">
            <a:avLst/>
          </a:prstGeom>
        </p:spPr>
        <p:txBody>
          <a:bodyPr wrap="none">
            <a:spAutoFit/>
          </a:bodyPr>
          <a:lstStyle/>
          <a:p>
            <a:r>
              <a:rPr lang="en-US" sz="1800" b="1">
                <a:solidFill>
                  <a:srgbClr val="000000"/>
                </a:solidFill>
              </a:rPr>
              <a:t>Quick PowerPoint Style Guide</a:t>
            </a:r>
            <a:endParaRPr lang="en-US" sz="1800">
              <a:solidFill>
                <a:srgbClr val="000000"/>
              </a:solidFill>
            </a:endParaRPr>
          </a:p>
        </p:txBody>
      </p:sp>
      <p:grpSp>
        <p:nvGrpSpPr>
          <p:cNvPr id="3" name="Group 2"/>
          <p:cNvGrpSpPr/>
          <p:nvPr userDrawn="1"/>
        </p:nvGrpSpPr>
        <p:grpSpPr>
          <a:xfrm>
            <a:off x="6353135" y="1826204"/>
            <a:ext cx="5009740" cy="1426498"/>
            <a:chOff x="6353135" y="1810768"/>
            <a:chExt cx="5009740" cy="1426498"/>
          </a:xfrm>
        </p:grpSpPr>
        <p:sp>
          <p:nvSpPr>
            <p:cNvPr id="8" name="TextBox 7"/>
            <p:cNvSpPr txBox="1"/>
            <p:nvPr userDrawn="1"/>
          </p:nvSpPr>
          <p:spPr>
            <a:xfrm>
              <a:off x="6353135" y="1977712"/>
              <a:ext cx="2714776" cy="1259554"/>
            </a:xfrm>
            <a:prstGeom prst="rect">
              <a:avLst/>
            </a:prstGeom>
            <a:noFill/>
          </p:spPr>
          <p:txBody>
            <a:bodyPr wrap="square" lIns="27432" tIns="27432" rIns="27432" bIns="27432" rtlCol="0" anchor="t" anchorCtr="0">
              <a:noAutofit/>
            </a:bodyPr>
            <a:lstStyle/>
            <a:p>
              <a:r>
                <a:rPr lang="en-US" sz="1100" b="1">
                  <a:solidFill>
                    <a:srgbClr val="EB3300"/>
                  </a:solidFill>
                </a:rPr>
                <a:t>Charts</a:t>
              </a:r>
            </a:p>
            <a:p>
              <a:r>
                <a:rPr lang="en-US" sz="1100">
                  <a:solidFill>
                    <a:srgbClr val="000000"/>
                  </a:solidFill>
                </a:rPr>
                <a:t>Charts should have a range of approved colors that provide sufficient contrast. Please be mindful to not use colors that are unapproved.</a:t>
              </a:r>
            </a:p>
          </p:txBody>
        </p:sp>
        <p:graphicFrame>
          <p:nvGraphicFramePr>
            <p:cNvPr id="29" name="Chart 28"/>
            <p:cNvGraphicFramePr/>
            <p:nvPr userDrawn="1">
              <p:extLst>
                <p:ext uri="{D42A27DB-BD31-4B8C-83A1-F6EECF244321}">
                  <p14:modId xmlns:p14="http://schemas.microsoft.com/office/powerpoint/2010/main" val="224043800"/>
                </p:ext>
              </p:extLst>
            </p:nvPr>
          </p:nvGraphicFramePr>
          <p:xfrm>
            <a:off x="8509878" y="1810768"/>
            <a:ext cx="2852997" cy="142649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776224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without leader with two panel content">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171874" y="977902"/>
            <a:ext cx="5771727"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idx="12" hasCustomPrompt="1"/>
          </p:nvPr>
        </p:nvSpPr>
        <p:spPr>
          <a:xfrm>
            <a:off x="6098541" y="977902"/>
            <a:ext cx="5771727" cy="5086349"/>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2314661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with leader with no content ">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Click to edit Master text styles (Arial Bold 13 </a:t>
            </a:r>
            <a:r>
              <a:rPr lang="en-US" err="1"/>
              <a:t>pt</a:t>
            </a:r>
            <a:r>
              <a:rPr lang="en-US"/>
              <a:t>, black)</a:t>
            </a:r>
          </a:p>
        </p:txBody>
      </p:sp>
      <p:sp>
        <p:nvSpPr>
          <p:cNvPr id="4"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1182129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leader with one panel content ">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Click to edit Master text styles (Arial Bold 13 </a:t>
            </a:r>
            <a:r>
              <a:rPr lang="en-US" err="1"/>
              <a:t>pt</a:t>
            </a:r>
            <a:r>
              <a:rPr lang="en-US"/>
              <a:t>, black)</a:t>
            </a:r>
          </a:p>
        </p:txBody>
      </p:sp>
      <p:sp>
        <p:nvSpPr>
          <p:cNvPr id="4" name="Text Placeholder 2"/>
          <p:cNvSpPr>
            <a:spLocks noGrp="1"/>
          </p:cNvSpPr>
          <p:nvPr>
            <p:ph idx="11" hasCustomPrompt="1"/>
          </p:nvPr>
        </p:nvSpPr>
        <p:spPr>
          <a:xfrm>
            <a:off x="171874" y="1526775"/>
            <a:ext cx="11701412"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240661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with leader with two panel content ">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171873" y="979234"/>
            <a:ext cx="11702627" cy="506666"/>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Click to edit Master text styles (Arial Bold 13 </a:t>
            </a:r>
            <a:r>
              <a:rPr lang="en-US" err="1"/>
              <a:t>pt</a:t>
            </a:r>
            <a:r>
              <a:rPr lang="en-US"/>
              <a:t>, black)</a:t>
            </a:r>
          </a:p>
        </p:txBody>
      </p:sp>
      <p:sp>
        <p:nvSpPr>
          <p:cNvPr id="4" name="Text Placeholder 2"/>
          <p:cNvSpPr>
            <a:spLocks noGrp="1"/>
          </p:cNvSpPr>
          <p:nvPr>
            <p:ph idx="11" hasCustomPrompt="1"/>
          </p:nvPr>
        </p:nvSpPr>
        <p:spPr>
          <a:xfrm>
            <a:off x="171874" y="1526775"/>
            <a:ext cx="5802825"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idx="12" hasCustomPrompt="1"/>
          </p:nvPr>
        </p:nvSpPr>
        <p:spPr>
          <a:xfrm>
            <a:off x="6089490" y="1526775"/>
            <a:ext cx="5802825" cy="4537475"/>
          </a:xfrm>
          <a:prstGeom prst="rect">
            <a:avLst/>
          </a:prstGeom>
        </p:spPr>
        <p:txBody>
          <a:bodyPr vert="horz" lIns="91440" tIns="45720" rIns="91440" bIns="4572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171873" y="137478"/>
            <a:ext cx="11702627" cy="767778"/>
          </a:xfrm>
          <a:prstGeom prst="rect">
            <a:avLst/>
          </a:prstGeom>
        </p:spPr>
        <p:txBody>
          <a:bodyPr vert="horz" lIns="91440" tIns="45720" rIns="91440" bIns="45720" rtlCol="0" anchor="ctr">
            <a:noAutofit/>
          </a:bodyPr>
          <a:lstStyle>
            <a:lvl1pPr>
              <a:defRPr b="1"/>
            </a:lvl1pPr>
          </a:lstStyle>
          <a:p>
            <a:r>
              <a:rPr lang="en-US"/>
              <a:t>Click to edit master title style (Arial Bold 18 </a:t>
            </a:r>
            <a:r>
              <a:rPr lang="en-US" err="1"/>
              <a:t>pt</a:t>
            </a:r>
            <a:r>
              <a:rPr lang="en-US"/>
              <a:t>, black)</a:t>
            </a:r>
            <a:br>
              <a:rPr lang="en-US"/>
            </a:br>
            <a:r>
              <a:rPr lang="en-US"/>
              <a:t>Add subtitle style here and </a:t>
            </a:r>
            <a:r>
              <a:rPr lang="en-US" err="1"/>
              <a:t>unbold</a:t>
            </a:r>
            <a:r>
              <a:rPr lang="en-US"/>
              <a:t> (Arial 18 </a:t>
            </a:r>
            <a:r>
              <a:rPr lang="en-US" err="1"/>
              <a:t>pt</a:t>
            </a:r>
            <a:r>
              <a:rPr lang="en-US"/>
              <a:t>, black)</a:t>
            </a:r>
          </a:p>
        </p:txBody>
      </p:sp>
    </p:spTree>
    <p:extLst>
      <p:ext uri="{BB962C8B-B14F-4D97-AF65-F5344CB8AC3E}">
        <p14:creationId xmlns:p14="http://schemas.microsoft.com/office/powerpoint/2010/main" val="413239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Graysca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6253" y="554287"/>
            <a:ext cx="1684724" cy="824439"/>
          </a:xfrm>
          <a:prstGeom prst="rect">
            <a:avLst/>
          </a:prstGeom>
        </p:spPr>
      </p:pic>
      <p:sp>
        <p:nvSpPr>
          <p:cNvPr id="2" name="Title 1"/>
          <p:cNvSpPr>
            <a:spLocks noGrp="1"/>
          </p:cNvSpPr>
          <p:nvPr>
            <p:ph type="ctrTitle" hasCustomPrompt="1"/>
          </p:nvPr>
        </p:nvSpPr>
        <p:spPr>
          <a:xfrm>
            <a:off x="609600" y="3429001"/>
            <a:ext cx="5334000" cy="1126268"/>
          </a:xfrm>
        </p:spPr>
        <p:txBody>
          <a:bodyPr tIns="0" bIns="0" anchor="b">
            <a:noAutofit/>
          </a:bodyPr>
          <a:lstStyle>
            <a:lvl1pPr algn="l">
              <a:defRPr sz="3200">
                <a:solidFill>
                  <a:schemeClr val="tx2"/>
                </a:solidFill>
                <a:latin typeface="+mj-lt"/>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609600" y="4753892"/>
            <a:ext cx="5334000" cy="307635"/>
          </a:xfrm>
        </p:spPr>
        <p:txBody>
          <a:bodyPr tIns="0" bIns="0">
            <a:noAutofit/>
          </a:bodyPr>
          <a:lstStyle>
            <a:lvl1pPr marL="0" indent="0" algn="l">
              <a:buNone/>
              <a:defRPr sz="1867">
                <a:solidFill>
                  <a:schemeClr val="tx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Text Placeholder 8">
            <a:extLst>
              <a:ext uri="{FF2B5EF4-FFF2-40B4-BE49-F238E27FC236}">
                <a16:creationId xmlns:a16="http://schemas.microsoft.com/office/drawing/2014/main" id="{CA22BEC9-21FC-D546-A4C8-48104A9DA140}"/>
              </a:ext>
            </a:extLst>
          </p:cNvPr>
          <p:cNvSpPr>
            <a:spLocks noGrp="1"/>
          </p:cNvSpPr>
          <p:nvPr>
            <p:ph type="body" sz="quarter" idx="10" hasCustomPrompt="1"/>
          </p:nvPr>
        </p:nvSpPr>
        <p:spPr>
          <a:xfrm>
            <a:off x="617008" y="6036186"/>
            <a:ext cx="3134784" cy="186815"/>
          </a:xfrm>
        </p:spPr>
        <p:txBody>
          <a:bodyPr tIns="0" bIns="0">
            <a:noAutofit/>
          </a:bodyPr>
          <a:lstStyle>
            <a:lvl1pPr>
              <a:defRPr sz="1067">
                <a:solidFill>
                  <a:schemeClr val="tx2"/>
                </a:solidFill>
                <a:latin typeface="+mj-lt"/>
              </a:defRPr>
            </a:lvl1pPr>
          </a:lstStyle>
          <a:p>
            <a:pPr lvl="0"/>
            <a:r>
              <a:rPr lang="en-US" dirty="0"/>
              <a:t>Month DD, YYYY</a:t>
            </a:r>
          </a:p>
        </p:txBody>
      </p:sp>
      <p:cxnSp>
        <p:nvCxnSpPr>
          <p:cNvPr id="12" name="Straight Connector 11">
            <a:extLst>
              <a:ext uri="{FF2B5EF4-FFF2-40B4-BE49-F238E27FC236}">
                <a16:creationId xmlns:a16="http://schemas.microsoft.com/office/drawing/2014/main" id="{00E0FADC-34E3-4D4A-9BFE-0F4876E9507F}"/>
              </a:ext>
            </a:extLst>
          </p:cNvPr>
          <p:cNvCxnSpPr/>
          <p:nvPr userDrawn="1"/>
        </p:nvCxnSpPr>
        <p:spPr>
          <a:xfrm flipH="1">
            <a:off x="609600" y="5270339"/>
            <a:ext cx="122766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4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ick PPT Style Guide (3)">
    <p:spTree>
      <p:nvGrpSpPr>
        <p:cNvPr id="1" name=""/>
        <p:cNvGrpSpPr/>
        <p:nvPr/>
      </p:nvGrpSpPr>
      <p:grpSpPr>
        <a:xfrm>
          <a:off x="0" y="0"/>
          <a:ext cx="0" cy="0"/>
          <a:chOff x="0" y="0"/>
          <a:chExt cx="0" cy="0"/>
        </a:xfrm>
      </p:grpSpPr>
      <p:grpSp>
        <p:nvGrpSpPr>
          <p:cNvPr id="3" name="Group 2"/>
          <p:cNvGrpSpPr/>
          <p:nvPr userDrawn="1"/>
        </p:nvGrpSpPr>
        <p:grpSpPr>
          <a:xfrm>
            <a:off x="693202" y="2023660"/>
            <a:ext cx="5468770" cy="831051"/>
            <a:chOff x="170688" y="1942169"/>
            <a:chExt cx="5468770" cy="831051"/>
          </a:xfrm>
        </p:grpSpPr>
        <p:sp>
          <p:nvSpPr>
            <p:cNvPr id="5" name="TextBox 4"/>
            <p:cNvSpPr txBox="1"/>
            <p:nvPr userDrawn="1"/>
          </p:nvSpPr>
          <p:spPr>
            <a:xfrm>
              <a:off x="170688" y="1942169"/>
              <a:ext cx="2714777" cy="556302"/>
            </a:xfrm>
            <a:prstGeom prst="rect">
              <a:avLst/>
            </a:prstGeom>
            <a:noFill/>
          </p:spPr>
          <p:txBody>
            <a:bodyPr wrap="square" lIns="91440" tIns="27432" rIns="45720" bIns="27432" rtlCol="0" anchor="t" anchorCtr="0">
              <a:noAutofit/>
            </a:bodyPr>
            <a:lstStyle/>
            <a:p>
              <a:r>
                <a:rPr lang="en-US" sz="1050" b="1">
                  <a:solidFill>
                    <a:srgbClr val="EB3300"/>
                  </a:solidFill>
                </a:rPr>
                <a:t>Gradients</a:t>
              </a:r>
            </a:p>
            <a:p>
              <a:r>
                <a:rPr lang="en-US" sz="1050">
                  <a:solidFill>
                    <a:srgbClr val="000000"/>
                  </a:solidFill>
                </a:rPr>
                <a:t>Do not include gradient colors (Syneos Health Orange to Syneos Health Yellow, Syneos Health Dark Gray to Syneos Health Blue, etc.).</a:t>
              </a:r>
            </a:p>
          </p:txBody>
        </p:sp>
        <p:sp>
          <p:nvSpPr>
            <p:cNvPr id="7" name="Rectangle 6"/>
            <p:cNvSpPr/>
            <p:nvPr userDrawn="1"/>
          </p:nvSpPr>
          <p:spPr bwMode="auto">
            <a:xfrm>
              <a:off x="3288517" y="1996495"/>
              <a:ext cx="102154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8" name="Rectangle 7"/>
            <p:cNvSpPr/>
            <p:nvPr userDrawn="1"/>
          </p:nvSpPr>
          <p:spPr bwMode="auto">
            <a:xfrm>
              <a:off x="4463986" y="1996495"/>
              <a:ext cx="102154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9" name="Straight Connector 8"/>
            <p:cNvCxnSpPr/>
            <p:nvPr userDrawn="1"/>
          </p:nvCxnSpPr>
          <p:spPr>
            <a:xfrm>
              <a:off x="4394019" y="1944014"/>
              <a:ext cx="1245439" cy="61928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302511" y="2573791"/>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Correct</a:t>
              </a:r>
            </a:p>
          </p:txBody>
        </p:sp>
        <p:sp>
          <p:nvSpPr>
            <p:cNvPr id="11" name="TextBox 10"/>
            <p:cNvSpPr txBox="1"/>
            <p:nvPr userDrawn="1"/>
          </p:nvSpPr>
          <p:spPr>
            <a:xfrm>
              <a:off x="4491975" y="2573791"/>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Incorrect</a:t>
              </a:r>
            </a:p>
          </p:txBody>
        </p:sp>
      </p:grpSp>
      <p:grpSp>
        <p:nvGrpSpPr>
          <p:cNvPr id="2" name="Group 1"/>
          <p:cNvGrpSpPr/>
          <p:nvPr userDrawn="1"/>
        </p:nvGrpSpPr>
        <p:grpSpPr>
          <a:xfrm>
            <a:off x="693202" y="3717887"/>
            <a:ext cx="5482762" cy="1782156"/>
            <a:chOff x="170688" y="3193069"/>
            <a:chExt cx="5482762" cy="1782156"/>
          </a:xfrm>
        </p:grpSpPr>
        <p:sp>
          <p:nvSpPr>
            <p:cNvPr id="6" name="TextBox 5"/>
            <p:cNvSpPr txBox="1"/>
            <p:nvPr userDrawn="1"/>
          </p:nvSpPr>
          <p:spPr>
            <a:xfrm>
              <a:off x="170688" y="3193069"/>
              <a:ext cx="2714776" cy="1782156"/>
            </a:xfrm>
            <a:prstGeom prst="rect">
              <a:avLst/>
            </a:prstGeom>
            <a:noFill/>
          </p:spPr>
          <p:txBody>
            <a:bodyPr wrap="square" lIns="91440" tIns="27432" rIns="91440" bIns="27432" rtlCol="0" anchor="t" anchorCtr="0">
              <a:noAutofit/>
            </a:bodyPr>
            <a:lstStyle/>
            <a:p>
              <a:r>
                <a:rPr lang="en-US" sz="1050" b="1">
                  <a:solidFill>
                    <a:srgbClr val="EB3300"/>
                  </a:solidFill>
                </a:rPr>
                <a:t>Lines</a:t>
              </a:r>
            </a:p>
            <a:p>
              <a:r>
                <a:rPr lang="en-US" sz="1050">
                  <a:solidFill>
                    <a:srgbClr val="000000"/>
                  </a:solidFill>
                </a:rPr>
                <a:t>Lines should appear in the solid or round dotted style. Please avoid square dotted, dash dotted, long dashed, etc. </a:t>
              </a:r>
            </a:p>
            <a:p>
              <a:endParaRPr lang="en-US" sz="1050">
                <a:solidFill>
                  <a:srgbClr val="000000"/>
                </a:solidFill>
              </a:endParaRPr>
            </a:p>
            <a:p>
              <a:r>
                <a:rPr lang="en-US" sz="1050">
                  <a:solidFill>
                    <a:srgbClr val="000000"/>
                  </a:solidFill>
                </a:rPr>
                <a:t>When using the dotted line, the color must be Syneos Health Dark Gray.</a:t>
              </a:r>
            </a:p>
            <a:p>
              <a:endParaRPr lang="en-US" sz="1050">
                <a:solidFill>
                  <a:srgbClr val="000000"/>
                </a:solidFill>
              </a:endParaRPr>
            </a:p>
            <a:p>
              <a:r>
                <a:rPr lang="en-US" sz="1050">
                  <a:solidFill>
                    <a:srgbClr val="000000"/>
                  </a:solidFill>
                </a:rPr>
                <a:t>Solid lines should not have a weight of more than 1.5 pt.</a:t>
              </a:r>
            </a:p>
          </p:txBody>
        </p:sp>
        <p:cxnSp>
          <p:nvCxnSpPr>
            <p:cNvPr id="12" name="Straight Connector 11"/>
            <p:cNvCxnSpPr/>
            <p:nvPr userDrawn="1"/>
          </p:nvCxnSpPr>
          <p:spPr>
            <a:xfrm>
              <a:off x="3316505" y="3427759"/>
              <a:ext cx="2336945" cy="0"/>
            </a:xfrm>
            <a:prstGeom prst="line">
              <a:avLst/>
            </a:prstGeom>
            <a:ln w="12700">
              <a:solidFill>
                <a:schemeClr val="accent3"/>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316505" y="3658677"/>
              <a:ext cx="2336945" cy="0"/>
            </a:xfrm>
            <a:prstGeom prst="line">
              <a:avLst/>
            </a:prstGeom>
            <a:ln w="12700">
              <a:solidFill>
                <a:schemeClr val="accent2"/>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988201" y="3742648"/>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Correct</a:t>
              </a:r>
            </a:p>
          </p:txBody>
        </p:sp>
        <p:cxnSp>
          <p:nvCxnSpPr>
            <p:cNvPr id="15" name="Straight Connector 14"/>
            <p:cNvCxnSpPr/>
            <p:nvPr userDrawn="1"/>
          </p:nvCxnSpPr>
          <p:spPr>
            <a:xfrm>
              <a:off x="3316505" y="4131009"/>
              <a:ext cx="2336945" cy="0"/>
            </a:xfrm>
            <a:prstGeom prst="line">
              <a:avLst/>
            </a:prstGeom>
            <a:ln w="12700">
              <a:solidFill>
                <a:srgbClr val="FF9E1B"/>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16505" y="4403912"/>
              <a:ext cx="2336945" cy="0"/>
            </a:xfrm>
            <a:prstGeom prst="line">
              <a:avLst/>
            </a:prstGeom>
            <a:ln w="12700">
              <a:solidFill>
                <a:schemeClr val="accent2"/>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988201" y="4529869"/>
              <a:ext cx="993552" cy="199429"/>
            </a:xfrm>
            <a:prstGeom prst="rect">
              <a:avLst/>
            </a:prstGeom>
            <a:noFill/>
          </p:spPr>
          <p:txBody>
            <a:bodyPr wrap="square" lIns="27432" tIns="27432" rIns="27432" bIns="27432" rtlCol="0" anchor="t" anchorCtr="0">
              <a:noAutofit/>
            </a:bodyPr>
            <a:lstStyle/>
            <a:p>
              <a:pPr algn="ctr"/>
              <a:r>
                <a:rPr lang="en-US" sz="1000">
                  <a:solidFill>
                    <a:srgbClr val="000000"/>
                  </a:solidFill>
                </a:rPr>
                <a:t>Incorrect</a:t>
              </a:r>
            </a:p>
          </p:txBody>
        </p:sp>
        <p:cxnSp>
          <p:nvCxnSpPr>
            <p:cNvPr id="18" name="Straight Connector 17"/>
            <p:cNvCxnSpPr/>
            <p:nvPr userDrawn="1"/>
          </p:nvCxnSpPr>
          <p:spPr>
            <a:xfrm>
              <a:off x="3848265" y="3963069"/>
              <a:ext cx="1245439" cy="61928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userDrawn="1"/>
        </p:nvGrpSpPr>
        <p:grpSpPr>
          <a:xfrm>
            <a:off x="6715938" y="1996496"/>
            <a:ext cx="4538996" cy="3997099"/>
            <a:chOff x="6493070" y="1996496"/>
            <a:chExt cx="4538996" cy="3997099"/>
          </a:xfrm>
        </p:grpSpPr>
        <p:sp>
          <p:nvSpPr>
            <p:cNvPr id="20" name="TextBox 19"/>
            <p:cNvSpPr txBox="1"/>
            <p:nvPr userDrawn="1"/>
          </p:nvSpPr>
          <p:spPr>
            <a:xfrm>
              <a:off x="6493070" y="2006991"/>
              <a:ext cx="2462889" cy="2223227"/>
            </a:xfrm>
            <a:prstGeom prst="rect">
              <a:avLst/>
            </a:prstGeom>
            <a:noFill/>
          </p:spPr>
          <p:txBody>
            <a:bodyPr wrap="square" lIns="27432" tIns="27432" rIns="27432" bIns="27432" rtlCol="0" anchor="t" anchorCtr="0">
              <a:noAutofit/>
            </a:bodyPr>
            <a:lstStyle/>
            <a:p>
              <a:r>
                <a:rPr lang="en-US" sz="1050" b="1">
                  <a:solidFill>
                    <a:srgbClr val="EB3300"/>
                  </a:solidFill>
                </a:rPr>
                <a:t>Theme Colors</a:t>
              </a:r>
            </a:p>
            <a:p>
              <a:r>
                <a:rPr lang="en-US" sz="1050">
                  <a:solidFill>
                    <a:srgbClr val="000000"/>
                  </a:solidFill>
                </a:rPr>
                <a:t>The chart to the right defines the correct color name and on screen value of each approved color in this template.</a:t>
              </a:r>
            </a:p>
            <a:p>
              <a:endParaRPr lang="en-US" sz="1050">
                <a:solidFill>
                  <a:srgbClr val="000000"/>
                </a:solidFill>
              </a:endParaRPr>
            </a:p>
            <a:p>
              <a:r>
                <a:rPr lang="en-US" sz="1050">
                  <a:solidFill>
                    <a:srgbClr val="000000"/>
                  </a:solidFill>
                </a:rPr>
                <a:t>White text should not be used over the Syneos Health Gold and Syneos Health Light Gray colors. </a:t>
              </a:r>
            </a:p>
            <a:p>
              <a:endParaRPr lang="en-US" sz="1050">
                <a:solidFill>
                  <a:srgbClr val="000000"/>
                </a:solidFill>
              </a:endParaRPr>
            </a:p>
            <a:p>
              <a:r>
                <a:rPr lang="en-US" sz="1050">
                  <a:solidFill>
                    <a:srgbClr val="000000"/>
                  </a:solidFill>
                </a:rPr>
                <a:t>The Syneos Health Blue color should only be used in charts and graphs.</a:t>
              </a:r>
            </a:p>
          </p:txBody>
        </p:sp>
        <p:sp>
          <p:nvSpPr>
            <p:cNvPr id="21" name="Rectangle 20"/>
            <p:cNvSpPr/>
            <p:nvPr userDrawn="1"/>
          </p:nvSpPr>
          <p:spPr bwMode="auto">
            <a:xfrm>
              <a:off x="9305806" y="1996496"/>
              <a:ext cx="1726260" cy="512331"/>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FFFFFF"/>
                  </a:solidFill>
                </a:rPr>
                <a:t>Orange</a:t>
              </a:r>
            </a:p>
            <a:p>
              <a:pPr algn="ctr">
                <a:spcBef>
                  <a:spcPts val="600"/>
                </a:spcBef>
              </a:pPr>
              <a:r>
                <a:rPr lang="en-US" sz="1000">
                  <a:solidFill>
                    <a:srgbClr val="FFFFFF"/>
                  </a:solidFill>
                </a:rPr>
                <a:t>R:235 G:51 B:0</a:t>
              </a:r>
            </a:p>
          </p:txBody>
        </p:sp>
        <p:sp>
          <p:nvSpPr>
            <p:cNvPr id="22" name="Rectangle 21"/>
            <p:cNvSpPr/>
            <p:nvPr userDrawn="1"/>
          </p:nvSpPr>
          <p:spPr bwMode="auto">
            <a:xfrm>
              <a:off x="9305806" y="2563295"/>
              <a:ext cx="1726260" cy="512331"/>
            </a:xfrm>
            <a:prstGeom prst="rect">
              <a:avLst/>
            </a:prstGeom>
            <a:solidFill>
              <a:schemeClr val="accent4"/>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FFFFFF"/>
                  </a:solidFill>
                </a:rPr>
                <a:t>Light Orange</a:t>
              </a:r>
            </a:p>
            <a:p>
              <a:pPr algn="ctr">
                <a:spcBef>
                  <a:spcPts val="600"/>
                </a:spcBef>
              </a:pPr>
              <a:r>
                <a:rPr lang="en-US" sz="1000">
                  <a:solidFill>
                    <a:srgbClr val="FFFFFF"/>
                  </a:solidFill>
                </a:rPr>
                <a:t>R:255 G:103 B:31</a:t>
              </a:r>
            </a:p>
          </p:txBody>
        </p:sp>
        <p:sp>
          <p:nvSpPr>
            <p:cNvPr id="23" name="Rectangle 22"/>
            <p:cNvSpPr/>
            <p:nvPr userDrawn="1"/>
          </p:nvSpPr>
          <p:spPr bwMode="auto">
            <a:xfrm>
              <a:off x="9305806" y="3140593"/>
              <a:ext cx="1726260" cy="512331"/>
            </a:xfrm>
            <a:prstGeom prst="rect">
              <a:avLst/>
            </a:prstGeom>
            <a:solidFill>
              <a:schemeClr val="accent3"/>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000000"/>
                  </a:solidFill>
                </a:rPr>
                <a:t>Gold</a:t>
              </a:r>
            </a:p>
            <a:p>
              <a:pPr algn="ctr">
                <a:spcBef>
                  <a:spcPts val="600"/>
                </a:spcBef>
              </a:pPr>
              <a:r>
                <a:rPr lang="en-US" sz="1000">
                  <a:solidFill>
                    <a:srgbClr val="000000"/>
                  </a:solidFill>
                </a:rPr>
                <a:t>R:255 G:158 B:27</a:t>
              </a:r>
            </a:p>
          </p:txBody>
        </p:sp>
        <p:sp>
          <p:nvSpPr>
            <p:cNvPr id="24" name="Rectangle 23"/>
            <p:cNvSpPr/>
            <p:nvPr userDrawn="1"/>
          </p:nvSpPr>
          <p:spPr bwMode="auto">
            <a:xfrm>
              <a:off x="9305806" y="3717887"/>
              <a:ext cx="1726260" cy="512331"/>
            </a:xfrm>
            <a:prstGeom prst="rect">
              <a:avLst/>
            </a:prstGeom>
            <a:solidFill>
              <a:schemeClr val="bg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000000"/>
                  </a:solidFill>
                </a:rPr>
                <a:t>Light Gray</a:t>
              </a:r>
            </a:p>
            <a:p>
              <a:pPr algn="ctr">
                <a:spcBef>
                  <a:spcPts val="600"/>
                </a:spcBef>
              </a:pPr>
              <a:r>
                <a:rPr lang="en-US" sz="1000">
                  <a:solidFill>
                    <a:srgbClr val="000000"/>
                  </a:solidFill>
                </a:rPr>
                <a:t>R:187 G:188 B:188</a:t>
              </a:r>
            </a:p>
          </p:txBody>
        </p:sp>
        <p:sp>
          <p:nvSpPr>
            <p:cNvPr id="25" name="Rectangle 24"/>
            <p:cNvSpPr/>
            <p:nvPr userDrawn="1"/>
          </p:nvSpPr>
          <p:spPr bwMode="auto">
            <a:xfrm>
              <a:off x="9305806" y="4295184"/>
              <a:ext cx="1726260" cy="512331"/>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FFFFFF"/>
                  </a:solidFill>
                </a:rPr>
                <a:t>Dark Gray</a:t>
              </a:r>
            </a:p>
            <a:p>
              <a:pPr algn="ctr">
                <a:spcBef>
                  <a:spcPts val="600"/>
                </a:spcBef>
              </a:pPr>
              <a:r>
                <a:rPr lang="en-US" sz="1000">
                  <a:solidFill>
                    <a:srgbClr val="FFFFFF"/>
                  </a:solidFill>
                </a:rPr>
                <a:t>R:99 G:102 B:106</a:t>
              </a:r>
            </a:p>
          </p:txBody>
        </p:sp>
        <p:sp>
          <p:nvSpPr>
            <p:cNvPr id="26" name="Rectangle 25"/>
            <p:cNvSpPr/>
            <p:nvPr userDrawn="1"/>
          </p:nvSpPr>
          <p:spPr bwMode="auto">
            <a:xfrm>
              <a:off x="9305806" y="4893471"/>
              <a:ext cx="1726260" cy="512331"/>
            </a:xfrm>
            <a:prstGeom prst="rect">
              <a:avLst/>
            </a:prstGeom>
            <a:solidFill>
              <a:srgbClr val="002E5D"/>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000" b="1">
                  <a:solidFill>
                    <a:srgbClr val="FFFFFF"/>
                  </a:solidFill>
                </a:rPr>
                <a:t>Navy</a:t>
              </a:r>
              <a:endParaRPr lang="en-US" sz="1000">
                <a:solidFill>
                  <a:srgbClr val="FFFFFF"/>
                </a:solidFill>
              </a:endParaRPr>
            </a:p>
            <a:p>
              <a:pPr algn="ctr">
                <a:spcBef>
                  <a:spcPts val="600"/>
                </a:spcBef>
              </a:pPr>
              <a:r>
                <a:rPr lang="en-US" sz="1000">
                  <a:solidFill>
                    <a:srgbClr val="FFFFFF"/>
                  </a:solidFill>
                </a:rPr>
                <a:t>R:0 G:46 B:93</a:t>
              </a:r>
            </a:p>
          </p:txBody>
        </p:sp>
        <p:sp>
          <p:nvSpPr>
            <p:cNvPr id="27" name="Rectangle 26"/>
            <p:cNvSpPr/>
            <p:nvPr userDrawn="1"/>
          </p:nvSpPr>
          <p:spPr bwMode="auto">
            <a:xfrm>
              <a:off x="9305806" y="5481264"/>
              <a:ext cx="1726260" cy="512331"/>
            </a:xfrm>
            <a:prstGeom prst="rect">
              <a:avLst/>
            </a:prstGeom>
            <a:solidFill>
              <a:schemeClr val="accent6"/>
            </a:solidFill>
            <a:ln w="12700">
              <a:noFill/>
              <a:miter lim="800000"/>
              <a:headEnd/>
              <a:tailEnd/>
            </a:ln>
            <a:effectLst/>
          </p:spPr>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a:spcBef>
                  <a:spcPts val="600"/>
                </a:spcBef>
              </a:pPr>
              <a:r>
                <a:rPr lang="en-US" sz="1000" b="1">
                  <a:solidFill>
                    <a:srgbClr val="FFFFFF"/>
                  </a:solidFill>
                </a:rPr>
                <a:t>Blue</a:t>
              </a:r>
            </a:p>
            <a:p>
              <a:pPr algn="ctr">
                <a:spcBef>
                  <a:spcPts val="600"/>
                </a:spcBef>
              </a:pPr>
              <a:r>
                <a:rPr lang="en-US" sz="1000">
                  <a:solidFill>
                    <a:srgbClr val="FFFFFF"/>
                  </a:solidFill>
                </a:rPr>
                <a:t>R:0 G:118 B:165</a:t>
              </a:r>
            </a:p>
          </p:txBody>
        </p:sp>
      </p:grpSp>
      <p:sp>
        <p:nvSpPr>
          <p:cNvPr id="35" name="Rectangle 34"/>
          <p:cNvSpPr/>
          <p:nvPr userDrawn="1"/>
        </p:nvSpPr>
        <p:spPr>
          <a:xfrm>
            <a:off x="170689" y="978409"/>
            <a:ext cx="11703812" cy="646331"/>
          </a:xfrm>
          <a:prstGeom prst="rect">
            <a:avLst/>
          </a:prstGeom>
        </p:spPr>
        <p:txBody>
          <a:bodyPr wrap="square">
            <a:spAutoFit/>
          </a:bodyPr>
          <a:lstStyle/>
          <a:p>
            <a:r>
              <a:rPr lang="en-US" sz="1200">
                <a:solidFill>
                  <a:srgbClr val="000000"/>
                </a:solidFill>
              </a:rPr>
              <a:t>We strive to maintain a consistent look and feel in all Syneos Health Consulting materials, including the PowerPoint template. Please follow the rules below to ensure that we are communicating a unified look. If you have any questions regarding the visual template rules, please contact </a:t>
            </a:r>
            <a:r>
              <a:rPr lang="en-US" sz="1200">
                <a:solidFill>
                  <a:srgbClr val="E03CB5"/>
                </a:solidFill>
              </a:rPr>
              <a:t>XXX at XXX</a:t>
            </a:r>
            <a:r>
              <a:rPr lang="en-US" sz="1200">
                <a:solidFill>
                  <a:srgbClr val="000000"/>
                </a:solidFill>
              </a:rPr>
              <a:t>. Please delete this slide once you have read and understand all rules.</a:t>
            </a:r>
          </a:p>
        </p:txBody>
      </p:sp>
      <p:sp>
        <p:nvSpPr>
          <p:cNvPr id="37" name="Rectangle 36"/>
          <p:cNvSpPr/>
          <p:nvPr userDrawn="1"/>
        </p:nvSpPr>
        <p:spPr>
          <a:xfrm>
            <a:off x="170688" y="351845"/>
            <a:ext cx="3493264" cy="369332"/>
          </a:xfrm>
          <a:prstGeom prst="rect">
            <a:avLst/>
          </a:prstGeom>
        </p:spPr>
        <p:txBody>
          <a:bodyPr wrap="none">
            <a:spAutoFit/>
          </a:bodyPr>
          <a:lstStyle/>
          <a:p>
            <a:r>
              <a:rPr lang="en-US" sz="1800" b="1">
                <a:solidFill>
                  <a:srgbClr val="000000"/>
                </a:solidFill>
              </a:rPr>
              <a:t>Quick PowerPoint Style Guide</a:t>
            </a:r>
            <a:endParaRPr lang="en-US" sz="1800">
              <a:solidFill>
                <a:srgbClr val="000000"/>
              </a:solidFill>
            </a:endParaRPr>
          </a:p>
        </p:txBody>
      </p:sp>
    </p:spTree>
    <p:extLst>
      <p:ext uri="{BB962C8B-B14F-4D97-AF65-F5344CB8AC3E}">
        <p14:creationId xmlns:p14="http://schemas.microsoft.com/office/powerpoint/2010/main" val="345345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1481608" y="3953902"/>
            <a:ext cx="1219200" cy="914400"/>
          </a:xfrm>
          <a:prstGeom prst="rect">
            <a:avLst/>
          </a:prstGeom>
          <a:noFill/>
        </p:spPr>
        <p:txBody>
          <a:bodyPr wrap="none" lIns="27432" tIns="27432" rIns="27432" bIns="27432" rtlCol="0" anchor="ctr" anchorCtr="0">
            <a:noAutofit/>
          </a:bodyPr>
          <a:lstStyle/>
          <a:p>
            <a:endParaRPr lang="en-US" sz="1200">
              <a:solidFill>
                <a:srgbClr val="63666A"/>
              </a:solidFill>
            </a:endParaRPr>
          </a:p>
        </p:txBody>
      </p:sp>
      <p:pic>
        <p:nvPicPr>
          <p:cNvPr id="15" name="Picture 14"/>
          <p:cNvPicPr>
            <a:picLocks noChangeAspect="1"/>
          </p:cNvPicPr>
          <p:nvPr userDrawn="1"/>
        </p:nvPicPr>
        <p:blipFill rotWithShape="1">
          <a:blip r:embed="rId2"/>
          <a:srcRect l="70268"/>
          <a:stretch/>
        </p:blipFill>
        <p:spPr>
          <a:xfrm>
            <a:off x="8764437" y="0"/>
            <a:ext cx="3438616" cy="6858000"/>
          </a:xfrm>
          <a:prstGeom prst="rect">
            <a:avLst/>
          </a:prstGeom>
        </p:spPr>
      </p:pic>
      <p:sp>
        <p:nvSpPr>
          <p:cNvPr id="16" name="Text Placeholder 20"/>
          <p:cNvSpPr>
            <a:spLocks noGrp="1"/>
          </p:cNvSpPr>
          <p:nvPr>
            <p:ph type="body" sz="quarter" idx="10" hasCustomPrompt="1"/>
          </p:nvPr>
        </p:nvSpPr>
        <p:spPr>
          <a:xfrm>
            <a:off x="625129" y="5605608"/>
            <a:ext cx="8258147" cy="323379"/>
          </a:xfrm>
          <a:prstGeom prst="rect">
            <a:avLst/>
          </a:prstGeom>
        </p:spPr>
        <p:txBody>
          <a:bodyPr vert="horz" lIns="0" tIns="0" rIns="0" bIns="0">
            <a:noAutofit/>
          </a:bodyPr>
          <a:lstStyle>
            <a:lvl1pPr marL="0" indent="0">
              <a:spcBef>
                <a:spcPts val="0"/>
              </a:spcBef>
              <a:buNone/>
              <a:defRPr sz="1200" b="1" baseline="0">
                <a:solidFill>
                  <a:schemeClr val="tx1"/>
                </a:solidFill>
              </a:defRPr>
            </a:lvl1pPr>
            <a:lvl2pPr>
              <a:defRPr sz="1600"/>
            </a:lvl2pPr>
            <a:lvl3pPr>
              <a:defRPr sz="1600"/>
            </a:lvl3pPr>
            <a:lvl4pPr>
              <a:defRPr sz="1600"/>
            </a:lvl4pPr>
            <a:lvl5pPr>
              <a:defRPr sz="1600"/>
            </a:lvl5pPr>
          </a:lstStyle>
          <a:p>
            <a:pPr lvl="0"/>
            <a:r>
              <a:rPr lang="en-US"/>
              <a:t>Click to edit date (Arial Bold 12 </a:t>
            </a:r>
            <a:r>
              <a:rPr lang="en-US" err="1"/>
              <a:t>pt</a:t>
            </a:r>
            <a:r>
              <a:rPr lang="en-US"/>
              <a:t>, black)</a:t>
            </a:r>
          </a:p>
        </p:txBody>
      </p:sp>
      <p:sp>
        <p:nvSpPr>
          <p:cNvPr id="17" name="Title 1"/>
          <p:cNvSpPr>
            <a:spLocks noGrp="1"/>
          </p:cNvSpPr>
          <p:nvPr>
            <p:ph type="ctrTitle" hasCustomPrompt="1"/>
          </p:nvPr>
        </p:nvSpPr>
        <p:spPr>
          <a:xfrm>
            <a:off x="620743" y="2991466"/>
            <a:ext cx="8262533" cy="1657740"/>
          </a:xfrm>
          <a:prstGeom prst="rect">
            <a:avLst/>
          </a:prstGeom>
        </p:spPr>
        <p:txBody>
          <a:bodyPr lIns="0" tIns="0" rIns="0" bIns="0" anchor="b" anchorCtr="0">
            <a:normAutofit/>
          </a:bodyPr>
          <a:lstStyle>
            <a:lvl1pPr algn="l">
              <a:defRPr sz="3000" b="1" baseline="0">
                <a:solidFill>
                  <a:srgbClr val="EB3300"/>
                </a:solidFill>
              </a:defRPr>
            </a:lvl1pPr>
          </a:lstStyle>
          <a:p>
            <a:r>
              <a:rPr lang="en-US"/>
              <a:t>Click to edit master title style (Arial Bold 30 </a:t>
            </a:r>
            <a:r>
              <a:rPr lang="en-US" err="1"/>
              <a:t>pt</a:t>
            </a:r>
            <a:r>
              <a:rPr lang="en-US"/>
              <a:t>, orange)</a:t>
            </a:r>
          </a:p>
        </p:txBody>
      </p:sp>
      <p:sp>
        <p:nvSpPr>
          <p:cNvPr id="18" name="Subtitle 2"/>
          <p:cNvSpPr>
            <a:spLocks noGrp="1"/>
          </p:cNvSpPr>
          <p:nvPr>
            <p:ph type="subTitle" idx="1" hasCustomPrompt="1"/>
          </p:nvPr>
        </p:nvSpPr>
        <p:spPr>
          <a:xfrm>
            <a:off x="620743" y="4649206"/>
            <a:ext cx="8262533" cy="859905"/>
          </a:xfrm>
          <a:prstGeom prst="rect">
            <a:avLst/>
          </a:prstGeom>
        </p:spPr>
        <p:txBody>
          <a:bodyPr lIns="0" tIns="0" bIns="0" anchor="t" anchorCtr="0">
            <a:norm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 (Arial 20 </a:t>
            </a:r>
            <a:r>
              <a:rPr lang="en-US" err="1"/>
              <a:t>pt</a:t>
            </a:r>
            <a:r>
              <a:rPr lang="en-US"/>
              <a:t>, black)</a:t>
            </a:r>
          </a:p>
        </p:txBody>
      </p:sp>
      <p:cxnSp>
        <p:nvCxnSpPr>
          <p:cNvPr id="19" name="Straight Connector 18"/>
          <p:cNvCxnSpPr/>
          <p:nvPr userDrawn="1"/>
        </p:nvCxnSpPr>
        <p:spPr>
          <a:xfrm>
            <a:off x="1" y="2726696"/>
            <a:ext cx="8911263"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2E2C4DF3-CE39-E647-B541-4C865BE4992E}"/>
              </a:ext>
            </a:extLst>
          </p:cNvPr>
          <p:cNvPicPr>
            <a:picLocks noChangeAspect="1"/>
          </p:cNvPicPr>
          <p:nvPr userDrawn="1"/>
        </p:nvPicPr>
        <p:blipFill>
          <a:blip r:embed="rId3"/>
          <a:stretch>
            <a:fillRect/>
          </a:stretch>
        </p:blipFill>
        <p:spPr>
          <a:xfrm>
            <a:off x="529087" y="497407"/>
            <a:ext cx="2484408" cy="1215255"/>
          </a:xfrm>
          <a:prstGeom prst="rect">
            <a:avLst/>
          </a:prstGeom>
        </p:spPr>
      </p:pic>
    </p:spTree>
    <p:extLst>
      <p:ext uri="{BB962C8B-B14F-4D97-AF65-F5344CB8AC3E}">
        <p14:creationId xmlns:p14="http://schemas.microsoft.com/office/powerpoint/2010/main" val="176845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63666A"/>
        </a:solidFill>
        <a:effectLst/>
      </p:bgPr>
    </p:bg>
    <p:spTree>
      <p:nvGrpSpPr>
        <p:cNvPr id="1" name=""/>
        <p:cNvGrpSpPr/>
        <p:nvPr/>
      </p:nvGrpSpPr>
      <p:grpSpPr>
        <a:xfrm>
          <a:off x="0" y="0"/>
          <a:ext cx="0" cy="0"/>
          <a:chOff x="0" y="0"/>
          <a:chExt cx="0" cy="0"/>
        </a:xfrm>
      </p:grpSpPr>
      <p:sp>
        <p:nvSpPr>
          <p:cNvPr id="8" name="TextBox 7"/>
          <p:cNvSpPr txBox="1"/>
          <p:nvPr userDrawn="1"/>
        </p:nvSpPr>
        <p:spPr>
          <a:xfrm>
            <a:off x="-1481608" y="3953902"/>
            <a:ext cx="1219200" cy="914400"/>
          </a:xfrm>
          <a:prstGeom prst="rect">
            <a:avLst/>
          </a:prstGeom>
          <a:noFill/>
        </p:spPr>
        <p:txBody>
          <a:bodyPr wrap="none" lIns="27432" tIns="27432" rIns="27432" bIns="27432" rtlCol="0" anchor="ctr" anchorCtr="0">
            <a:noAutofit/>
          </a:bodyPr>
          <a:lstStyle/>
          <a:p>
            <a:endParaRPr lang="en-US" sz="1200">
              <a:solidFill>
                <a:srgbClr val="63666A"/>
              </a:solidFill>
            </a:endParaRPr>
          </a:p>
        </p:txBody>
      </p:sp>
      <p:pic>
        <p:nvPicPr>
          <p:cNvPr id="15" name="Picture 14"/>
          <p:cNvPicPr>
            <a:picLocks noChangeAspect="1"/>
          </p:cNvPicPr>
          <p:nvPr userDrawn="1"/>
        </p:nvPicPr>
        <p:blipFill rotWithShape="1">
          <a:blip r:embed="rId2"/>
          <a:srcRect l="70268"/>
          <a:stretch/>
        </p:blipFill>
        <p:spPr>
          <a:xfrm>
            <a:off x="8764437" y="0"/>
            <a:ext cx="3438616" cy="6858000"/>
          </a:xfrm>
          <a:prstGeom prst="rect">
            <a:avLst/>
          </a:prstGeom>
        </p:spPr>
      </p:pic>
      <p:sp>
        <p:nvSpPr>
          <p:cNvPr id="16" name="Text Placeholder 20"/>
          <p:cNvSpPr>
            <a:spLocks noGrp="1"/>
          </p:cNvSpPr>
          <p:nvPr>
            <p:ph type="body" sz="quarter" idx="10" hasCustomPrompt="1"/>
          </p:nvPr>
        </p:nvSpPr>
        <p:spPr>
          <a:xfrm>
            <a:off x="625129" y="5605608"/>
            <a:ext cx="8258147" cy="323379"/>
          </a:xfrm>
          <a:prstGeom prst="rect">
            <a:avLst/>
          </a:prstGeom>
        </p:spPr>
        <p:txBody>
          <a:bodyPr vert="horz" lIns="0" tIns="0" rIns="0" bIns="0">
            <a:noAutofit/>
          </a:bodyPr>
          <a:lstStyle>
            <a:lvl1pPr marL="0" indent="0">
              <a:spcBef>
                <a:spcPts val="0"/>
              </a:spcBef>
              <a:buNone/>
              <a:defRPr sz="1200" b="1" baseline="0">
                <a:solidFill>
                  <a:schemeClr val="bg1"/>
                </a:solidFill>
              </a:defRPr>
            </a:lvl1pPr>
            <a:lvl2pPr>
              <a:defRPr sz="1600"/>
            </a:lvl2pPr>
            <a:lvl3pPr>
              <a:defRPr sz="1600"/>
            </a:lvl3pPr>
            <a:lvl4pPr>
              <a:defRPr sz="1600"/>
            </a:lvl4pPr>
            <a:lvl5pPr>
              <a:defRPr sz="1600"/>
            </a:lvl5pPr>
          </a:lstStyle>
          <a:p>
            <a:pPr lvl="0"/>
            <a:r>
              <a:rPr lang="en-US"/>
              <a:t>Click to edit date (Arial Bold 12 </a:t>
            </a:r>
            <a:r>
              <a:rPr lang="en-US" err="1"/>
              <a:t>pt</a:t>
            </a:r>
            <a:r>
              <a:rPr lang="en-US"/>
              <a:t>, black)</a:t>
            </a:r>
          </a:p>
        </p:txBody>
      </p:sp>
      <p:sp>
        <p:nvSpPr>
          <p:cNvPr id="17" name="Title 1"/>
          <p:cNvSpPr>
            <a:spLocks noGrp="1"/>
          </p:cNvSpPr>
          <p:nvPr>
            <p:ph type="ctrTitle" hasCustomPrompt="1"/>
          </p:nvPr>
        </p:nvSpPr>
        <p:spPr>
          <a:xfrm>
            <a:off x="620743" y="2991466"/>
            <a:ext cx="8262533" cy="1657740"/>
          </a:xfrm>
          <a:prstGeom prst="rect">
            <a:avLst/>
          </a:prstGeom>
        </p:spPr>
        <p:txBody>
          <a:bodyPr lIns="0" tIns="0" rIns="0" bIns="0" anchor="b" anchorCtr="0">
            <a:normAutofit/>
          </a:bodyPr>
          <a:lstStyle>
            <a:lvl1pPr algn="l">
              <a:defRPr sz="3000" b="1" baseline="0">
                <a:solidFill>
                  <a:schemeClr val="bg1"/>
                </a:solidFill>
              </a:defRPr>
            </a:lvl1pPr>
          </a:lstStyle>
          <a:p>
            <a:r>
              <a:rPr lang="en-US"/>
              <a:t>Click to edit master title style (Arial Bold 30 </a:t>
            </a:r>
            <a:r>
              <a:rPr lang="en-US" err="1"/>
              <a:t>pt</a:t>
            </a:r>
            <a:r>
              <a:rPr lang="en-US"/>
              <a:t>, orange)</a:t>
            </a:r>
          </a:p>
        </p:txBody>
      </p:sp>
      <p:sp>
        <p:nvSpPr>
          <p:cNvPr id="18" name="Subtitle 2"/>
          <p:cNvSpPr>
            <a:spLocks noGrp="1"/>
          </p:cNvSpPr>
          <p:nvPr>
            <p:ph type="subTitle" idx="1" hasCustomPrompt="1"/>
          </p:nvPr>
        </p:nvSpPr>
        <p:spPr>
          <a:xfrm>
            <a:off x="620743" y="4649206"/>
            <a:ext cx="8262533" cy="859905"/>
          </a:xfrm>
          <a:prstGeom prst="rect">
            <a:avLst/>
          </a:prstGeom>
        </p:spPr>
        <p:txBody>
          <a:bodyPr lIns="0" tIns="0" bIns="0" anchor="t" anchorCtr="0">
            <a:normAutofit/>
          </a:bodyPr>
          <a:lstStyle>
            <a:lvl1pPr marL="0" indent="0" algn="l">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 (Arial 20 </a:t>
            </a:r>
            <a:r>
              <a:rPr lang="en-US" err="1"/>
              <a:t>pt</a:t>
            </a:r>
            <a:r>
              <a:rPr lang="en-US"/>
              <a:t>, black)</a:t>
            </a:r>
          </a:p>
        </p:txBody>
      </p:sp>
      <p:cxnSp>
        <p:nvCxnSpPr>
          <p:cNvPr id="19" name="Straight Connector 18"/>
          <p:cNvCxnSpPr/>
          <p:nvPr userDrawn="1"/>
        </p:nvCxnSpPr>
        <p:spPr>
          <a:xfrm>
            <a:off x="1" y="2726696"/>
            <a:ext cx="8911263"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CEAF5D8B-1A94-6D47-993D-9710980EB086}"/>
              </a:ext>
            </a:extLst>
          </p:cNvPr>
          <p:cNvPicPr>
            <a:picLocks noChangeAspect="1"/>
          </p:cNvPicPr>
          <p:nvPr userDrawn="1"/>
        </p:nvPicPr>
        <p:blipFill>
          <a:blip r:embed="rId3"/>
          <a:stretch>
            <a:fillRect/>
          </a:stretch>
        </p:blipFill>
        <p:spPr>
          <a:xfrm>
            <a:off x="529087" y="497407"/>
            <a:ext cx="2484408" cy="1215253"/>
          </a:xfrm>
          <a:prstGeom prst="rect">
            <a:avLst/>
          </a:prstGeom>
        </p:spPr>
      </p:pic>
    </p:spTree>
    <p:extLst>
      <p:ext uri="{BB962C8B-B14F-4D97-AF65-F5344CB8AC3E}">
        <p14:creationId xmlns:p14="http://schemas.microsoft.com/office/powerpoint/2010/main" val="393010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debar Title Layout">
    <p:spTree>
      <p:nvGrpSpPr>
        <p:cNvPr id="1" name=""/>
        <p:cNvGrpSpPr/>
        <p:nvPr/>
      </p:nvGrpSpPr>
      <p:grpSpPr>
        <a:xfrm>
          <a:off x="0" y="0"/>
          <a:ext cx="0" cy="0"/>
          <a:chOff x="0" y="0"/>
          <a:chExt cx="0" cy="0"/>
        </a:xfrm>
      </p:grpSpPr>
      <p:sp>
        <p:nvSpPr>
          <p:cNvPr id="8" name="Rectangle 7"/>
          <p:cNvSpPr/>
          <p:nvPr userDrawn="1"/>
        </p:nvSpPr>
        <p:spPr>
          <a:xfrm>
            <a:off x="1" y="-1"/>
            <a:ext cx="3712791" cy="670964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Arial"/>
            </a:endParaRPr>
          </a:p>
        </p:txBody>
      </p:sp>
      <p:sp>
        <p:nvSpPr>
          <p:cNvPr id="9" name="Content Placeholder 2"/>
          <p:cNvSpPr>
            <a:spLocks noGrp="1"/>
          </p:cNvSpPr>
          <p:nvPr>
            <p:ph idx="1" hasCustomPrompt="1"/>
          </p:nvPr>
        </p:nvSpPr>
        <p:spPr>
          <a:xfrm>
            <a:off x="4273036" y="989039"/>
            <a:ext cx="7407752" cy="4765724"/>
          </a:xfrm>
          <a:prstGeom prst="rect">
            <a:avLst/>
          </a:prstGeom>
        </p:spPr>
        <p:txBody>
          <a:bodyPr lIns="0" tIns="0" rIns="0" bIns="0"/>
          <a:lstStyle>
            <a:lvl1pPr marL="150280" indent="-150280">
              <a:lnSpc>
                <a:spcPct val="110000"/>
              </a:lnSpc>
              <a:spcBef>
                <a:spcPts val="533"/>
              </a:spcBef>
              <a:buSzPct val="75000"/>
              <a:defRPr sz="1800">
                <a:solidFill>
                  <a:schemeClr val="tx1"/>
                </a:solidFill>
              </a:defRPr>
            </a:lvl1pPr>
            <a:lvl2pPr marL="459306" indent="-154513">
              <a:lnSpc>
                <a:spcPct val="110000"/>
              </a:lnSpc>
              <a:spcBef>
                <a:spcPts val="400"/>
              </a:spcBef>
              <a:buSzPct val="75000"/>
              <a:defRPr sz="1600">
                <a:solidFill>
                  <a:schemeClr val="tx1"/>
                </a:solidFill>
              </a:defRPr>
            </a:lvl2pPr>
            <a:lvl3pPr marL="759865" indent="-150280">
              <a:lnSpc>
                <a:spcPct val="110000"/>
              </a:lnSpc>
              <a:spcBef>
                <a:spcPts val="400"/>
              </a:spcBef>
              <a:buSzPct val="75000"/>
              <a:tabLst/>
              <a:defRPr sz="1400">
                <a:solidFill>
                  <a:schemeClr val="tx1"/>
                </a:solidFill>
              </a:defRPr>
            </a:lvl3pPr>
            <a:lvl4pPr marL="1068891" indent="-154513">
              <a:lnSpc>
                <a:spcPct val="110000"/>
              </a:lnSpc>
              <a:spcBef>
                <a:spcPts val="333"/>
              </a:spcBef>
              <a:buSzPct val="75000"/>
              <a:defRPr sz="1200">
                <a:solidFill>
                  <a:schemeClr val="tx1"/>
                </a:solidFill>
              </a:defRPr>
            </a:lvl4pPr>
            <a:lvl5pPr marL="1369450" indent="-150280">
              <a:lnSpc>
                <a:spcPct val="110000"/>
              </a:lnSpc>
              <a:spcBef>
                <a:spcPts val="267"/>
              </a:spcBef>
              <a:buSzPct val="75000"/>
              <a:defRPr sz="1000">
                <a:solidFill>
                  <a:schemeClr val="tx1"/>
                </a:solidFill>
              </a:defRPr>
            </a:lvl5pPr>
          </a:lstStyle>
          <a:p>
            <a:pPr lvl="0"/>
            <a:r>
              <a:rPr lang="en-US"/>
              <a:t>Click to edit master text styles (Arial 18 </a:t>
            </a:r>
            <a:r>
              <a:rPr lang="en-US" err="1"/>
              <a:t>pt</a:t>
            </a:r>
            <a:r>
              <a:rPr lang="en-US"/>
              <a:t>, black)</a:t>
            </a:r>
          </a:p>
          <a:p>
            <a:pPr lvl="1"/>
            <a:r>
              <a:rPr lang="en-US"/>
              <a:t>Second level (Arial 16 </a:t>
            </a:r>
            <a:r>
              <a:rPr lang="en-US" err="1"/>
              <a:t>pt</a:t>
            </a:r>
            <a:r>
              <a:rPr lang="en-US"/>
              <a:t>, black)</a:t>
            </a:r>
          </a:p>
          <a:p>
            <a:pPr lvl="2"/>
            <a:r>
              <a:rPr lang="en-US"/>
              <a:t>Third level (Arial 14 </a:t>
            </a:r>
            <a:r>
              <a:rPr lang="en-US" err="1"/>
              <a:t>pt</a:t>
            </a:r>
            <a:r>
              <a:rPr lang="en-US"/>
              <a:t>, black)</a:t>
            </a:r>
          </a:p>
          <a:p>
            <a:pPr lvl="3"/>
            <a:r>
              <a:rPr lang="en-US"/>
              <a:t>Fourth level (Arial 12 </a:t>
            </a:r>
            <a:r>
              <a:rPr lang="en-US" err="1"/>
              <a:t>pt</a:t>
            </a:r>
            <a:r>
              <a:rPr lang="en-US"/>
              <a:t>, black)</a:t>
            </a:r>
          </a:p>
          <a:p>
            <a:pPr lvl="4"/>
            <a:r>
              <a:rPr lang="en-US"/>
              <a:t>Fifth level (Arial 10 </a:t>
            </a:r>
            <a:r>
              <a:rPr lang="en-US" err="1"/>
              <a:t>pt</a:t>
            </a:r>
            <a:r>
              <a:rPr lang="en-US"/>
              <a:t>, black)</a:t>
            </a:r>
          </a:p>
        </p:txBody>
      </p:sp>
      <p:sp>
        <p:nvSpPr>
          <p:cNvPr id="10" name="Title 1"/>
          <p:cNvSpPr>
            <a:spLocks noGrp="1"/>
          </p:cNvSpPr>
          <p:nvPr>
            <p:ph type="title" hasCustomPrompt="1"/>
          </p:nvPr>
        </p:nvSpPr>
        <p:spPr>
          <a:xfrm>
            <a:off x="487894" y="989040"/>
            <a:ext cx="2886231" cy="2618976"/>
          </a:xfrm>
          <a:prstGeom prst="rect">
            <a:avLst/>
          </a:prstGeom>
        </p:spPr>
        <p:txBody>
          <a:bodyPr lIns="0" tIns="0" rIns="0" bIns="0" anchor="t" anchorCtr="0">
            <a:noAutofit/>
          </a:bodyPr>
          <a:lstStyle>
            <a:lvl1pPr algn="l">
              <a:lnSpc>
                <a:spcPct val="85000"/>
              </a:lnSpc>
              <a:defRPr sz="2000" b="1" baseline="0">
                <a:solidFill>
                  <a:schemeClr val="bg1"/>
                </a:solidFill>
              </a:defRPr>
            </a:lvl1pPr>
          </a:lstStyle>
          <a:p>
            <a:r>
              <a:rPr lang="en-US"/>
              <a:t>Click to edit header for this sidebar layout (Arial Bold 20 </a:t>
            </a:r>
            <a:r>
              <a:rPr lang="en-US" err="1"/>
              <a:t>pt</a:t>
            </a:r>
            <a:r>
              <a:rPr lang="en-US"/>
              <a:t>, white)</a:t>
            </a:r>
          </a:p>
        </p:txBody>
      </p:sp>
      <p:sp>
        <p:nvSpPr>
          <p:cNvPr id="6" name="Slide Number Placeholder 3"/>
          <p:cNvSpPr txBox="1">
            <a:spLocks/>
          </p:cNvSpPr>
          <p:nvPr userDrawn="1"/>
        </p:nvSpPr>
        <p:spPr>
          <a:xfrm>
            <a:off x="11192891" y="6324969"/>
            <a:ext cx="499363" cy="205121"/>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BE483D-C18C-C842-8583-7479BC57BFEA}" type="slidenum">
              <a:rPr lang="en-US" sz="1333" smtClean="0">
                <a:solidFill>
                  <a:schemeClr val="bg1"/>
                </a:solidFill>
              </a:rPr>
              <a:pPr/>
              <a:t>‹#›</a:t>
            </a:fld>
            <a:endParaRPr lang="en-US" sz="1333">
              <a:solidFill>
                <a:schemeClr val="bg1"/>
              </a:solidFill>
            </a:endParaRPr>
          </a:p>
        </p:txBody>
      </p:sp>
      <p:sp>
        <p:nvSpPr>
          <p:cNvPr id="7" name="Footer Placeholder 4"/>
          <p:cNvSpPr txBox="1">
            <a:spLocks/>
          </p:cNvSpPr>
          <p:nvPr userDrawn="1"/>
        </p:nvSpPr>
        <p:spPr>
          <a:xfrm>
            <a:off x="3725583" y="6292528"/>
            <a:ext cx="4740835" cy="270000"/>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33" b="0">
                <a:solidFill>
                  <a:schemeClr val="tx1"/>
                </a:solidFill>
              </a:rPr>
              <a:t>© 2022 All rights reserved | </a:t>
            </a:r>
            <a:r>
              <a:rPr lang="en-US" sz="933" b="1">
                <a:solidFill>
                  <a:schemeClr val="tx1"/>
                </a:solidFill>
              </a:rPr>
              <a:t>Confidential</a:t>
            </a:r>
            <a:r>
              <a:rPr lang="en-US" sz="933" b="0">
                <a:solidFill>
                  <a:schemeClr val="tx1"/>
                </a:solidFill>
              </a:rPr>
              <a:t> | For Syneos Health</a:t>
            </a:r>
            <a:r>
              <a:rPr lang="en-US" sz="933" b="0" baseline="30000">
                <a:solidFill>
                  <a:schemeClr val="tx1"/>
                </a:solidFill>
              </a:rPr>
              <a:t>®</a:t>
            </a:r>
            <a:r>
              <a:rPr lang="en-US" sz="933" b="0">
                <a:solidFill>
                  <a:schemeClr val="tx1"/>
                </a:solidFill>
              </a:rPr>
              <a:t> use only</a:t>
            </a:r>
          </a:p>
        </p:txBody>
      </p:sp>
      <p:pic>
        <p:nvPicPr>
          <p:cNvPr id="3" name="Picture 2"/>
          <p:cNvPicPr>
            <a:picLocks noChangeAspect="1"/>
          </p:cNvPicPr>
          <p:nvPr userDrawn="1"/>
        </p:nvPicPr>
        <p:blipFill rotWithShape="1">
          <a:blip r:embed="rId2"/>
          <a:srcRect t="62067"/>
          <a:stretch/>
        </p:blipFill>
        <p:spPr>
          <a:xfrm>
            <a:off x="0" y="6562528"/>
            <a:ext cx="12192000" cy="295472"/>
          </a:xfrm>
          <a:prstGeom prst="rect">
            <a:avLst/>
          </a:prstGeom>
        </p:spPr>
      </p:pic>
      <p:pic>
        <p:nvPicPr>
          <p:cNvPr id="11" name="Picture 10">
            <a:extLst>
              <a:ext uri="{FF2B5EF4-FFF2-40B4-BE49-F238E27FC236}">
                <a16:creationId xmlns:a16="http://schemas.microsoft.com/office/drawing/2014/main" id="{CC8571B6-9DCA-DB40-A1CF-01FBFEE91D45}"/>
              </a:ext>
            </a:extLst>
          </p:cNvPr>
          <p:cNvPicPr>
            <a:picLocks noChangeAspect="1"/>
          </p:cNvPicPr>
          <p:nvPr userDrawn="1"/>
        </p:nvPicPr>
        <p:blipFill>
          <a:blip r:embed="rId3"/>
          <a:stretch>
            <a:fillRect/>
          </a:stretch>
        </p:blipFill>
        <p:spPr>
          <a:xfrm>
            <a:off x="476392" y="6042997"/>
            <a:ext cx="995851" cy="487123"/>
          </a:xfrm>
          <a:prstGeom prst="rect">
            <a:avLst/>
          </a:prstGeom>
        </p:spPr>
      </p:pic>
      <p:sp>
        <p:nvSpPr>
          <p:cNvPr id="12" name="Slide Number Placeholder 3"/>
          <p:cNvSpPr txBox="1">
            <a:spLocks/>
          </p:cNvSpPr>
          <p:nvPr userDrawn="1"/>
        </p:nvSpPr>
        <p:spPr>
          <a:xfrm>
            <a:off x="11379157" y="6425715"/>
            <a:ext cx="499363"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BE483D-C18C-C842-8583-7479BC57BFEA}" type="slidenum">
              <a:rPr lang="en-US" sz="1000" smtClean="0"/>
              <a:pPr>
                <a:defRPr/>
              </a:pPr>
              <a:t>‹#›</a:t>
            </a:fld>
            <a:endParaRPr lang="en-US" sz="1000"/>
          </a:p>
        </p:txBody>
      </p:sp>
    </p:spTree>
    <p:extLst>
      <p:ext uri="{BB962C8B-B14F-4D97-AF65-F5344CB8AC3E}">
        <p14:creationId xmlns:p14="http://schemas.microsoft.com/office/powerpoint/2010/main" val="113032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Gra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sz="2400" err="1">
              <a:solidFill>
                <a:schemeClr val="tx2"/>
              </a:solidFill>
            </a:endParaRPr>
          </a:p>
        </p:txBody>
      </p:sp>
      <p:pic>
        <p:nvPicPr>
          <p:cNvPr id="5" name="Picture 4"/>
          <p:cNvPicPr>
            <a:picLocks noChangeAspect="1"/>
          </p:cNvPicPr>
          <p:nvPr userDrawn="1"/>
        </p:nvPicPr>
        <p:blipFill rotWithShape="1">
          <a:blip r:embed="rId2"/>
          <a:srcRect l="76167"/>
          <a:stretch/>
        </p:blipFill>
        <p:spPr>
          <a:xfrm>
            <a:off x="9431547" y="0"/>
            <a:ext cx="2760453" cy="6858000"/>
          </a:xfrm>
          <a:prstGeom prst="rect">
            <a:avLst/>
          </a:prstGeom>
        </p:spPr>
      </p:pic>
      <p:cxnSp>
        <p:nvCxnSpPr>
          <p:cNvPr id="8" name="Straight Connector 7"/>
          <p:cNvCxnSpPr/>
          <p:nvPr userDrawn="1"/>
        </p:nvCxnSpPr>
        <p:spPr>
          <a:xfrm>
            <a:off x="0" y="5022861"/>
            <a:ext cx="971485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604325" y="2964403"/>
            <a:ext cx="7388275" cy="1477328"/>
          </a:xfrm>
          <a:prstGeom prst="rect">
            <a:avLst/>
          </a:prstGeom>
          <a:noFill/>
        </p:spPr>
        <p:txBody>
          <a:bodyPr wrap="square" lIns="0" tIns="0" rIns="0" bIns="0" rtlCol="0" anchor="b" anchorCtr="0">
            <a:norm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4800" b="1">
                <a:solidFill>
                  <a:schemeClr val="bg1"/>
                </a:solidFill>
              </a:rPr>
              <a:t>Shortening the Distance</a:t>
            </a:r>
            <a:br>
              <a:rPr lang="en-US" sz="4800" b="1">
                <a:solidFill>
                  <a:schemeClr val="bg1"/>
                </a:solidFill>
              </a:rPr>
            </a:br>
            <a:r>
              <a:rPr lang="en-US" sz="4800" b="1">
                <a:solidFill>
                  <a:schemeClr val="bg1"/>
                </a:solidFill>
              </a:rPr>
              <a:t>From Lab to Life</a:t>
            </a:r>
            <a:r>
              <a:rPr lang="en-US" sz="4800" b="1" baseline="30000">
                <a:solidFill>
                  <a:schemeClr val="bg1"/>
                </a:solidFill>
              </a:rPr>
              <a:t>®</a:t>
            </a:r>
            <a:r>
              <a:rPr lang="en-US" sz="4800" b="1">
                <a:solidFill>
                  <a:schemeClr val="bg1"/>
                </a:solidFill>
              </a:rPr>
              <a:t>.</a:t>
            </a:r>
            <a:endParaRPr lang="en-US" sz="4800" b="1" baseline="30000">
              <a:solidFill>
                <a:schemeClr val="bg1"/>
              </a:solidFill>
            </a:endParaRPr>
          </a:p>
        </p:txBody>
      </p:sp>
      <p:pic>
        <p:nvPicPr>
          <p:cNvPr id="6" name="Picture 5">
            <a:extLst>
              <a:ext uri="{FF2B5EF4-FFF2-40B4-BE49-F238E27FC236}">
                <a16:creationId xmlns:a16="http://schemas.microsoft.com/office/drawing/2014/main" id="{CEAF5D8B-1A94-6D47-993D-9710980EB086}"/>
              </a:ext>
            </a:extLst>
          </p:cNvPr>
          <p:cNvPicPr>
            <a:picLocks noChangeAspect="1"/>
          </p:cNvPicPr>
          <p:nvPr userDrawn="1"/>
        </p:nvPicPr>
        <p:blipFill>
          <a:blip r:embed="rId3"/>
          <a:stretch>
            <a:fillRect/>
          </a:stretch>
        </p:blipFill>
        <p:spPr>
          <a:xfrm>
            <a:off x="535317" y="5423936"/>
            <a:ext cx="1773672" cy="867595"/>
          </a:xfrm>
          <a:prstGeom prst="rect">
            <a:avLst/>
          </a:prstGeom>
        </p:spPr>
      </p:pic>
    </p:spTree>
    <p:extLst>
      <p:ext uri="{BB962C8B-B14F-4D97-AF65-F5344CB8AC3E}">
        <p14:creationId xmlns:p14="http://schemas.microsoft.com/office/powerpoint/2010/main" val="209761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76808"/>
          <a:stretch/>
        </p:blipFill>
        <p:spPr>
          <a:xfrm>
            <a:off x="9500558" y="0"/>
            <a:ext cx="2686167" cy="6858000"/>
          </a:xfrm>
          <a:prstGeom prst="rect">
            <a:avLst/>
          </a:prstGeom>
        </p:spPr>
      </p:pic>
      <p:cxnSp>
        <p:nvCxnSpPr>
          <p:cNvPr id="7" name="Straight Connector 6"/>
          <p:cNvCxnSpPr/>
          <p:nvPr userDrawn="1"/>
        </p:nvCxnSpPr>
        <p:spPr>
          <a:xfrm>
            <a:off x="0" y="5022861"/>
            <a:ext cx="971485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604325" y="2964403"/>
            <a:ext cx="7388275" cy="1477328"/>
          </a:xfrm>
          <a:prstGeom prst="rect">
            <a:avLst/>
          </a:prstGeom>
          <a:noFill/>
        </p:spPr>
        <p:txBody>
          <a:bodyPr wrap="square" lIns="0" tIns="0" rIns="0" bIns="0" rtlCol="0" anchor="b" anchorCtr="0">
            <a:norm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4800" b="1">
                <a:solidFill>
                  <a:srgbClr val="EB3300"/>
                </a:solidFill>
              </a:rPr>
              <a:t>Shortening the Distance</a:t>
            </a:r>
            <a:br>
              <a:rPr lang="en-US" sz="4800" b="1">
                <a:solidFill>
                  <a:srgbClr val="EB3300"/>
                </a:solidFill>
              </a:rPr>
            </a:br>
            <a:r>
              <a:rPr lang="en-US" sz="4800" b="1">
                <a:solidFill>
                  <a:srgbClr val="EB3300"/>
                </a:solidFill>
              </a:rPr>
              <a:t>From Lab to Life</a:t>
            </a:r>
            <a:r>
              <a:rPr lang="en-US" sz="4800" b="1" baseline="30000">
                <a:solidFill>
                  <a:srgbClr val="EB3300"/>
                </a:solidFill>
              </a:rPr>
              <a:t>®</a:t>
            </a:r>
            <a:r>
              <a:rPr lang="en-US" sz="4800" b="1">
                <a:solidFill>
                  <a:srgbClr val="EB3300"/>
                </a:solidFill>
              </a:rPr>
              <a:t>.</a:t>
            </a:r>
            <a:endParaRPr lang="en-US" sz="4800" b="1" baseline="30000">
              <a:solidFill>
                <a:srgbClr val="EB3300"/>
              </a:solidFill>
            </a:endParaRPr>
          </a:p>
        </p:txBody>
      </p:sp>
      <p:pic>
        <p:nvPicPr>
          <p:cNvPr id="5" name="Picture 4">
            <a:extLst>
              <a:ext uri="{FF2B5EF4-FFF2-40B4-BE49-F238E27FC236}">
                <a16:creationId xmlns:a16="http://schemas.microsoft.com/office/drawing/2014/main" id="{D58B2719-F344-044B-BFA1-65418C0E429F}"/>
              </a:ext>
            </a:extLst>
          </p:cNvPr>
          <p:cNvPicPr>
            <a:picLocks noChangeAspect="1"/>
          </p:cNvPicPr>
          <p:nvPr userDrawn="1"/>
        </p:nvPicPr>
        <p:blipFill>
          <a:blip r:embed="rId3"/>
          <a:stretch>
            <a:fillRect/>
          </a:stretch>
        </p:blipFill>
        <p:spPr>
          <a:xfrm>
            <a:off x="533784" y="5420037"/>
            <a:ext cx="1781643" cy="871495"/>
          </a:xfrm>
          <a:prstGeom prst="rect">
            <a:avLst/>
          </a:prstGeom>
        </p:spPr>
      </p:pic>
    </p:spTree>
    <p:extLst>
      <p:ext uri="{BB962C8B-B14F-4D97-AF65-F5344CB8AC3E}">
        <p14:creationId xmlns:p14="http://schemas.microsoft.com/office/powerpoint/2010/main" val="198411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307468" y="2447681"/>
            <a:ext cx="7603795" cy="1362075"/>
          </a:xfrm>
          <a:prstGeom prst="rect">
            <a:avLst/>
          </a:prstGeom>
        </p:spPr>
        <p:txBody>
          <a:bodyPr lIns="0" tIns="0" rIns="0" bIns="0" anchor="b" anchorCtr="0">
            <a:normAutofit/>
          </a:bodyPr>
          <a:lstStyle>
            <a:lvl1pPr algn="l">
              <a:defRPr sz="3000" b="1" cap="none" baseline="0">
                <a:solidFill>
                  <a:srgbClr val="EB3300"/>
                </a:solidFill>
              </a:defRPr>
            </a:lvl1pPr>
          </a:lstStyle>
          <a:p>
            <a:r>
              <a:rPr lang="en-US"/>
              <a:t>Click to edit divider title (Arial Bold 30 </a:t>
            </a:r>
            <a:r>
              <a:rPr lang="en-US" err="1"/>
              <a:t>pt</a:t>
            </a:r>
            <a:r>
              <a:rPr lang="en-US"/>
              <a:t>, orange)</a:t>
            </a:r>
          </a:p>
        </p:txBody>
      </p:sp>
      <p:sp>
        <p:nvSpPr>
          <p:cNvPr id="12" name="Text Placeholder 2"/>
          <p:cNvSpPr>
            <a:spLocks noGrp="1"/>
          </p:cNvSpPr>
          <p:nvPr>
            <p:ph type="body" idx="1" hasCustomPrompt="1"/>
          </p:nvPr>
        </p:nvSpPr>
        <p:spPr>
          <a:xfrm>
            <a:off x="1307468" y="4327465"/>
            <a:ext cx="7603795" cy="1500187"/>
          </a:xfrm>
          <a:prstGeom prst="rect">
            <a:avLst/>
          </a:prstGeom>
        </p:spPr>
        <p:txBody>
          <a:bodyPr lIns="0" tIns="0" rIns="0" bIns="0"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divider subtitle (Arial 20 </a:t>
            </a:r>
            <a:r>
              <a:rPr lang="en-US" err="1"/>
              <a:t>pt</a:t>
            </a:r>
            <a:r>
              <a:rPr lang="en-US"/>
              <a:t>, black)</a:t>
            </a:r>
          </a:p>
        </p:txBody>
      </p:sp>
      <p:cxnSp>
        <p:nvCxnSpPr>
          <p:cNvPr id="13" name="Straight Connector 12"/>
          <p:cNvCxnSpPr/>
          <p:nvPr userDrawn="1"/>
        </p:nvCxnSpPr>
        <p:spPr>
          <a:xfrm>
            <a:off x="1307468" y="4075693"/>
            <a:ext cx="760379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0" y="0"/>
            <a:ext cx="609600" cy="6858000"/>
          </a:xfrm>
          <a:prstGeom prst="rect">
            <a:avLst/>
          </a:prstGeom>
        </p:spPr>
      </p:pic>
      <p:sp>
        <p:nvSpPr>
          <p:cNvPr id="11" name="Slide Number Placeholder 3"/>
          <p:cNvSpPr txBox="1">
            <a:spLocks/>
          </p:cNvSpPr>
          <p:nvPr userDrawn="1"/>
        </p:nvSpPr>
        <p:spPr>
          <a:xfrm>
            <a:off x="11379157" y="6425715"/>
            <a:ext cx="499363"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BE483D-C18C-C842-8583-7479BC57BFEA}" type="slidenum">
              <a:rPr lang="en-US" sz="1000" smtClean="0"/>
              <a:pPr>
                <a:defRPr/>
              </a:pPr>
              <a:t>‹#›</a:t>
            </a:fld>
            <a:endParaRPr lang="en-US" sz="1000"/>
          </a:p>
        </p:txBody>
      </p:sp>
      <p:sp>
        <p:nvSpPr>
          <p:cNvPr id="14" name="Footer Placeholder 4"/>
          <p:cNvSpPr txBox="1">
            <a:spLocks/>
          </p:cNvSpPr>
          <p:nvPr userDrawn="1"/>
        </p:nvSpPr>
        <p:spPr>
          <a:xfrm>
            <a:off x="3725583" y="6367659"/>
            <a:ext cx="4740835" cy="270000"/>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700">
                <a:solidFill>
                  <a:srgbClr val="000000"/>
                </a:solidFill>
              </a:rPr>
              <a:t>© 2022 All rights reserved | </a:t>
            </a:r>
            <a:r>
              <a:rPr lang="en-US" sz="700" b="1">
                <a:solidFill>
                  <a:srgbClr val="000000"/>
                </a:solidFill>
              </a:rPr>
              <a:t>Confidential</a:t>
            </a:r>
            <a:r>
              <a:rPr lang="en-US" sz="700">
                <a:solidFill>
                  <a:srgbClr val="000000"/>
                </a:solidFill>
              </a:rPr>
              <a:t> | For Syneos Health™ use only</a:t>
            </a:r>
          </a:p>
        </p:txBody>
      </p:sp>
    </p:spTree>
    <p:extLst>
      <p:ext uri="{BB962C8B-B14F-4D97-AF65-F5344CB8AC3E}">
        <p14:creationId xmlns:p14="http://schemas.microsoft.com/office/powerpoint/2010/main" val="29262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6"/>
            </p:custDataLst>
            <p:extLst>
              <p:ext uri="{D42A27DB-BD31-4B8C-83A1-F6EECF244321}">
                <p14:modId xmlns:p14="http://schemas.microsoft.com/office/powerpoint/2010/main" val="149122719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7" imgW="270" imgH="270" progId="TCLayout.ActiveDocument.1">
                  <p:embed/>
                </p:oleObj>
              </mc:Choice>
              <mc:Fallback>
                <p:oleObj name="think-cell Slide" r:id="rId27" imgW="270" imgH="270" progId="TCLayout.ActiveDocument.1">
                  <p:embed/>
                  <p:pic>
                    <p:nvPicPr>
                      <p:cNvPr id="7" name="Object 6" hidden="1"/>
                      <p:cNvPicPr/>
                      <p:nvPr/>
                    </p:nvPicPr>
                    <p:blipFill>
                      <a:blip r:embed="rId2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171873" y="137478"/>
            <a:ext cx="11702627" cy="767778"/>
          </a:xfrm>
          <a:prstGeom prst="rect">
            <a:avLst/>
          </a:prstGeom>
        </p:spPr>
        <p:txBody>
          <a:bodyPr vert="horz" lIns="91440" tIns="45720" rIns="91440" bIns="45720" rtlCol="0" anchor="ctr">
            <a:noAutofit/>
          </a:bodyPr>
          <a:lstStyle/>
          <a:p>
            <a:r>
              <a:rPr lang="en-US"/>
              <a:t>Click to edit Master title style</a:t>
            </a:r>
          </a:p>
        </p:txBody>
      </p:sp>
      <p:sp>
        <p:nvSpPr>
          <p:cNvPr id="27" name="Slide Number Placeholder 3"/>
          <p:cNvSpPr txBox="1">
            <a:spLocks/>
          </p:cNvSpPr>
          <p:nvPr userDrawn="1"/>
        </p:nvSpPr>
        <p:spPr>
          <a:xfrm>
            <a:off x="11379157" y="6425715"/>
            <a:ext cx="499363"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BE483D-C18C-C842-8583-7479BC57BFEA}" type="slidenum">
              <a:rPr lang="en-US" sz="1000" smtClean="0"/>
              <a:pPr>
                <a:defRPr/>
              </a:pPr>
              <a:t>‹#›</a:t>
            </a:fld>
            <a:endParaRPr lang="en-US" sz="1000"/>
          </a:p>
        </p:txBody>
      </p:sp>
      <p:sp>
        <p:nvSpPr>
          <p:cNvPr id="28" name="Footer Placeholder 4"/>
          <p:cNvSpPr txBox="1">
            <a:spLocks/>
          </p:cNvSpPr>
          <p:nvPr userDrawn="1"/>
        </p:nvSpPr>
        <p:spPr>
          <a:xfrm>
            <a:off x="3725583" y="6367659"/>
            <a:ext cx="4740835" cy="270000"/>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700">
                <a:solidFill>
                  <a:srgbClr val="000000"/>
                </a:solidFill>
              </a:rPr>
              <a:t>© 2022 All rights reserved | </a:t>
            </a:r>
            <a:r>
              <a:rPr lang="en-US" sz="700" b="1">
                <a:solidFill>
                  <a:srgbClr val="000000"/>
                </a:solidFill>
              </a:rPr>
              <a:t>Confidential</a:t>
            </a:r>
            <a:r>
              <a:rPr lang="en-US" sz="700">
                <a:solidFill>
                  <a:srgbClr val="000000"/>
                </a:solidFill>
              </a:rPr>
              <a:t> | For Syneos Health™ use only</a:t>
            </a:r>
          </a:p>
        </p:txBody>
      </p:sp>
      <p:cxnSp>
        <p:nvCxnSpPr>
          <p:cNvPr id="29" name="Straight Connector 28"/>
          <p:cNvCxnSpPr/>
          <p:nvPr userDrawn="1"/>
        </p:nvCxnSpPr>
        <p:spPr>
          <a:xfrm>
            <a:off x="294639" y="917835"/>
            <a:ext cx="1160272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9"/>
          <a:stretch>
            <a:fillRect/>
          </a:stretch>
        </p:blipFill>
        <p:spPr>
          <a:xfrm>
            <a:off x="0" y="6731000"/>
            <a:ext cx="12192000" cy="127000"/>
          </a:xfrm>
          <a:prstGeom prst="rect">
            <a:avLst/>
          </a:prstGeom>
        </p:spPr>
      </p:pic>
      <p:pic>
        <p:nvPicPr>
          <p:cNvPr id="12" name="Picture 11">
            <a:extLst>
              <a:ext uri="{FF2B5EF4-FFF2-40B4-BE49-F238E27FC236}">
                <a16:creationId xmlns:a16="http://schemas.microsoft.com/office/drawing/2014/main" id="{E28A6E9E-E4FF-184C-9110-01185FD23BFB}"/>
              </a:ext>
            </a:extLst>
          </p:cNvPr>
          <p:cNvPicPr>
            <a:picLocks noChangeAspect="1"/>
          </p:cNvPicPr>
          <p:nvPr userDrawn="1"/>
        </p:nvPicPr>
        <p:blipFill>
          <a:blip r:embed="rId30"/>
          <a:stretch>
            <a:fillRect/>
          </a:stretch>
        </p:blipFill>
        <p:spPr>
          <a:xfrm>
            <a:off x="171873" y="6166606"/>
            <a:ext cx="999067" cy="488696"/>
          </a:xfrm>
          <a:prstGeom prst="rect">
            <a:avLst/>
          </a:prstGeom>
        </p:spPr>
      </p:pic>
    </p:spTree>
    <p:extLst>
      <p:ext uri="{BB962C8B-B14F-4D97-AF65-F5344CB8AC3E}">
        <p14:creationId xmlns:p14="http://schemas.microsoft.com/office/powerpoint/2010/main" val="2750367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spcBef>
          <a:spcPct val="0"/>
        </a:spcBef>
        <a:buNone/>
        <a:defRPr sz="1800" b="1" kern="1200">
          <a:solidFill>
            <a:srgbClr val="000000"/>
          </a:solidFill>
          <a:latin typeface="+mj-lt"/>
          <a:ea typeface="+mj-ea"/>
          <a:cs typeface="+mj-cs"/>
        </a:defRPr>
      </a:lvl1pPr>
    </p:titleStyle>
    <p:bodyStyle>
      <a:lvl1pPr marL="171450" indent="-171450" algn="l" defTabSz="914400" rtl="0" eaLnBrk="1" latinLnBrk="0" hangingPunct="1">
        <a:spcBef>
          <a:spcPts val="1600"/>
        </a:spcBef>
        <a:buFont typeface="Arial" panose="020B0604020202020204" pitchFamily="34" charset="0"/>
        <a:buChar char="•"/>
        <a:defRPr sz="1200" kern="1200">
          <a:solidFill>
            <a:srgbClr val="000000"/>
          </a:solidFill>
          <a:latin typeface="+mn-lt"/>
          <a:ea typeface="+mn-ea"/>
          <a:cs typeface="+mn-cs"/>
        </a:defRPr>
      </a:lvl1pPr>
      <a:lvl2pPr marL="514350" indent="-171450" algn="l" defTabSz="914400" rtl="0" eaLnBrk="1" latinLnBrk="0" hangingPunct="1">
        <a:spcBef>
          <a:spcPts val="800"/>
        </a:spcBef>
        <a:buFont typeface="Lucida Grande"/>
        <a:buChar char="-"/>
        <a:defRPr sz="1100" kern="1200">
          <a:solidFill>
            <a:srgbClr val="000000"/>
          </a:solidFill>
          <a:latin typeface="+mn-lt"/>
          <a:ea typeface="+mn-ea"/>
          <a:cs typeface="+mn-cs"/>
        </a:defRPr>
      </a:lvl2pPr>
      <a:lvl3pPr marL="857250" indent="-171450" algn="l" defTabSz="914400" rtl="0" eaLnBrk="1" latinLnBrk="0" hangingPunct="1">
        <a:spcBef>
          <a:spcPts val="800"/>
        </a:spcBef>
        <a:buFont typeface="Arial" panose="020B0604020202020204" pitchFamily="34" charset="0"/>
        <a:buChar char="•"/>
        <a:defRPr sz="1050" kern="1200">
          <a:solidFill>
            <a:srgbClr val="000000"/>
          </a:solidFill>
          <a:latin typeface="+mn-lt"/>
          <a:ea typeface="+mn-ea"/>
          <a:cs typeface="+mn-cs"/>
        </a:defRPr>
      </a:lvl3pPr>
      <a:lvl4pPr marL="1200150" indent="-171450" algn="l" defTabSz="914400" rtl="0" eaLnBrk="1" latinLnBrk="0" hangingPunct="1">
        <a:spcBef>
          <a:spcPts val="800"/>
        </a:spcBef>
        <a:buFont typeface="Lucida Grande"/>
        <a:buChar char="-"/>
        <a:defRPr sz="900" kern="1200">
          <a:solidFill>
            <a:srgbClr val="000000"/>
          </a:solidFill>
          <a:latin typeface="+mn-lt"/>
          <a:ea typeface="+mn-ea"/>
          <a:cs typeface="+mn-cs"/>
        </a:defRPr>
      </a:lvl4pPr>
      <a:lvl5pPr marL="1543050" indent="-171450" algn="l" defTabSz="914400" rtl="0" eaLnBrk="1" latinLnBrk="0" hangingPunct="1">
        <a:spcBef>
          <a:spcPts val="800"/>
        </a:spcBef>
        <a:buFont typeface="Lucida Grande"/>
        <a:buChar char="»"/>
        <a:defRPr sz="9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6C00-E66A-44A2-DFFD-CDE8586A50B7}"/>
              </a:ext>
            </a:extLst>
          </p:cNvPr>
          <p:cNvSpPr>
            <a:spLocks noGrp="1"/>
          </p:cNvSpPr>
          <p:nvPr>
            <p:ph type="ctrTitle"/>
          </p:nvPr>
        </p:nvSpPr>
        <p:spPr>
          <a:xfrm>
            <a:off x="617008" y="3767204"/>
            <a:ext cx="9812055" cy="1126268"/>
          </a:xfrm>
        </p:spPr>
        <p:txBody>
          <a:bodyPr/>
          <a:lstStyle/>
          <a:p>
            <a:r>
              <a:rPr lang="en-US" b="1" i="0" dirty="0">
                <a:solidFill>
                  <a:srgbClr val="F2F2F2"/>
                </a:solidFill>
                <a:effectLst/>
                <a:latin typeface="+mn-lt"/>
                <a:ea typeface="+mn-lt"/>
                <a:cs typeface="+mn-lt"/>
                <a:sym typeface="+mn-lt"/>
              </a:rPr>
              <a:t>The Innovation Landscape of Pharmaceuticals: </a:t>
            </a:r>
            <a:br>
              <a:rPr lang="en-US" b="1" i="0" dirty="0">
                <a:solidFill>
                  <a:srgbClr val="F2F2F2"/>
                </a:solidFill>
                <a:effectLst/>
                <a:latin typeface="+mn-lt"/>
                <a:ea typeface="+mn-lt"/>
                <a:cs typeface="+mn-lt"/>
                <a:sym typeface="+mn-lt"/>
              </a:rPr>
            </a:br>
            <a:r>
              <a:rPr lang="en-US" b="1" i="0" dirty="0">
                <a:solidFill>
                  <a:srgbClr val="F2F2F2"/>
                </a:solidFill>
                <a:effectLst/>
                <a:latin typeface="+mn-lt"/>
                <a:ea typeface="+mn-lt"/>
                <a:cs typeface="+mn-lt"/>
                <a:sym typeface="+mn-lt"/>
              </a:rPr>
              <a:t>Small Giants and the Unseen Commercial </a:t>
            </a:r>
            <a:br>
              <a:rPr lang="en-US" b="1" i="0" dirty="0">
                <a:solidFill>
                  <a:srgbClr val="F2F2F2"/>
                </a:solidFill>
                <a:effectLst/>
                <a:latin typeface="+mn-lt"/>
                <a:ea typeface="+mn-lt"/>
                <a:cs typeface="+mn-lt"/>
                <a:sym typeface="+mn-lt"/>
              </a:rPr>
            </a:br>
            <a:r>
              <a:rPr lang="en-US" b="1" i="0" dirty="0">
                <a:solidFill>
                  <a:srgbClr val="F2F2F2"/>
                </a:solidFill>
                <a:effectLst/>
                <a:latin typeface="+mn-lt"/>
                <a:ea typeface="+mn-lt"/>
                <a:cs typeface="+mn-lt"/>
                <a:sym typeface="+mn-lt"/>
              </a:rPr>
              <a:t>Success of Internal R&amp;D</a:t>
            </a:r>
            <a:r>
              <a:rPr lang="en-US" b="1" i="0" dirty="0">
                <a:solidFill>
                  <a:schemeClr val="tx1"/>
                </a:solidFill>
                <a:effectLst/>
                <a:latin typeface="+mn-lt"/>
                <a:ea typeface="+mn-lt"/>
                <a:cs typeface="+mn-lt"/>
                <a:sym typeface="+mn-lt"/>
              </a:rPr>
              <a:t>”</a:t>
            </a:r>
            <a:endParaRPr lang="en-US" dirty="0">
              <a:latin typeface="+mn-lt"/>
              <a:ea typeface="+mn-lt"/>
              <a:cs typeface="+mn-lt"/>
              <a:sym typeface="+mn-lt"/>
            </a:endParaRPr>
          </a:p>
        </p:txBody>
      </p:sp>
      <p:sp>
        <p:nvSpPr>
          <p:cNvPr id="4" name="Text Placeholder 3">
            <a:extLst>
              <a:ext uri="{FF2B5EF4-FFF2-40B4-BE49-F238E27FC236}">
                <a16:creationId xmlns:a16="http://schemas.microsoft.com/office/drawing/2014/main" id="{0F5CD4C3-61EB-7315-A995-551C6AAF25CC}"/>
              </a:ext>
            </a:extLst>
          </p:cNvPr>
          <p:cNvSpPr>
            <a:spLocks noGrp="1"/>
          </p:cNvSpPr>
          <p:nvPr>
            <p:ph type="body" sz="quarter" idx="10"/>
          </p:nvPr>
        </p:nvSpPr>
        <p:spPr/>
        <p:txBody>
          <a:bodyPr/>
          <a:lstStyle/>
          <a:p>
            <a:pPr marL="0" indent="0">
              <a:buNone/>
            </a:pPr>
            <a:r>
              <a:rPr lang="en-US" dirty="0"/>
              <a:t>November 2023</a:t>
            </a:r>
          </a:p>
        </p:txBody>
      </p:sp>
    </p:spTree>
    <p:extLst>
      <p:ext uri="{BB962C8B-B14F-4D97-AF65-F5344CB8AC3E}">
        <p14:creationId xmlns:p14="http://schemas.microsoft.com/office/powerpoint/2010/main" val="304631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43D218-CFCC-5586-FB18-18CB9757CE89}"/>
              </a:ext>
            </a:extLst>
          </p:cNvPr>
          <p:cNvSpPr txBox="1"/>
          <p:nvPr/>
        </p:nvSpPr>
        <p:spPr>
          <a:xfrm>
            <a:off x="179987" y="1165518"/>
            <a:ext cx="11840140" cy="5016758"/>
          </a:xfrm>
          <a:prstGeom prst="rect">
            <a:avLst/>
          </a:prstGeom>
          <a:solidFill>
            <a:schemeClr val="bg1"/>
          </a:solidFill>
        </p:spPr>
        <p:txBody>
          <a:bodyPr wrap="square">
            <a:spAutoFit/>
          </a:bodyPr>
          <a:lstStyle/>
          <a:p>
            <a:pPr marL="0" marR="0">
              <a:spcBef>
                <a:spcPts val="0"/>
              </a:spcBef>
              <a:spcAft>
                <a:spcPts val="0"/>
              </a:spcAft>
            </a:pPr>
            <a:r>
              <a:rPr lang="en-US" sz="1100" b="1" dirty="0">
                <a:effectLst/>
                <a:ea typeface="+mn-lt"/>
                <a:cs typeface="+mn-lt"/>
                <a:sym typeface="+mn-lt"/>
              </a:rPr>
              <a:t>Small Giants of Innovation</a:t>
            </a:r>
            <a:r>
              <a:rPr lang="en-US" sz="1100"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Over the last decade, small and mid-sized pharmaceutical organizations (SMIDs) have emerged as the primary drivers of innovation, responsible for the discovery of more than 70% of new molecular entities (NMEs) approved by the US Food and Drug Administration. Moreover, annual NME approvals have steadily increased since the R&amp;D productivity crisis of the early 2000s, with 159 NMEs approved in the 2018-20 period compared to only 76 in 2009-11. In this time frame, the smallest biopharma companies by market cap have truly earned the moniker ‘small giants of innovation.’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Molecules originating in this cohort have shown a CAGR of 8.4%, compared to 5% and 5.2% for large and mid-sized pharma. Fueled by high innovation in small company pipelines, overall pharma research productivity has risen significantly since the grim first decade of this century. Industry-wide, total R&amp;D spend per FDA-approved NME </a:t>
            </a:r>
            <a:r>
              <a:rPr lang="en-US" sz="1100" i="1" dirty="0">
                <a:effectLst/>
                <a:ea typeface="+mn-lt"/>
                <a:cs typeface="+mn-lt"/>
                <a:sym typeface="+mn-lt"/>
              </a:rPr>
              <a:t>decreased</a:t>
            </a:r>
            <a:r>
              <a:rPr lang="en-US" sz="1100" dirty="0">
                <a:effectLst/>
                <a:ea typeface="+mn-lt"/>
                <a:cs typeface="+mn-lt"/>
                <a:sym typeface="+mn-lt"/>
              </a:rPr>
              <a:t> from $8.9Bn in 2009-11 to approximately $3.7Bn in 2018-20.</a:t>
            </a:r>
            <a:endParaRPr lang="en-GB" sz="1100" dirty="0">
              <a:effectLst/>
              <a:ea typeface="+mn-lt"/>
              <a:cs typeface="+mn-lt"/>
              <a:sym typeface="+mn-lt"/>
            </a:endParaRPr>
          </a:p>
          <a:p>
            <a:pPr marL="0" marR="0">
              <a:spcBef>
                <a:spcPts val="0"/>
              </a:spcBef>
              <a:spcAft>
                <a:spcPts val="0"/>
              </a:spcAft>
            </a:pPr>
            <a:r>
              <a:rPr lang="en-US" sz="1100" b="1"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b="1" dirty="0">
                <a:effectLst/>
                <a:ea typeface="+mn-lt"/>
                <a:cs typeface="+mn-lt"/>
                <a:sym typeface="+mn-lt"/>
              </a:rPr>
              <a:t>Renewed emphasis on retaining value</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Some aspects of large-small pharma synergy have not changed. Large pharma companies have remained the engines of NME commercialization, with external R&amp;D from SMIDs vitally augmenting large-cap pharma pipelines. Some 60% of NMEs originate in this manner.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However, in recent years, small and mid-sized companies have shown an increased appetite for in-house launches, building internal capabilities and outsourcing to enable commercialization while retaining higher shares of value. The trend for retaining value has intensified since 2018, marking a return to the levels of internalized versus externalized R&amp;D seen in the early 2000s.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b="1" dirty="0">
                <a:effectLst/>
                <a:ea typeface="+mn-lt"/>
                <a:cs typeface="+mn-lt"/>
                <a:sym typeface="+mn-lt"/>
              </a:rPr>
              <a:t>Internal R&amp;D advantage</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While large pharma’s reliance on external R&amp;D from smaller </a:t>
            </a:r>
            <a:r>
              <a:rPr lang="en-US" sz="1100" dirty="0" err="1">
                <a:effectLst/>
                <a:ea typeface="+mn-lt"/>
                <a:cs typeface="+mn-lt"/>
                <a:sym typeface="+mn-lt"/>
              </a:rPr>
              <a:t>biotechs</a:t>
            </a:r>
            <a:r>
              <a:rPr lang="en-US" sz="1100" dirty="0">
                <a:effectLst/>
                <a:ea typeface="+mn-lt"/>
                <a:cs typeface="+mn-lt"/>
                <a:sym typeface="+mn-lt"/>
              </a:rPr>
              <a:t> is well recognized, industry experts have rarely compared the impact different innovation strategies (internal versus external) have on commercial success. Syneos Health analysis of more than 15 years of NME innovation reveals that internally developed drugs are, on average, 40% more commercially successful than externally developed comparators.</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 </a:t>
            </a:r>
            <a:endParaRPr lang="en-GB" sz="1100" dirty="0">
              <a:effectLst/>
              <a:ea typeface="+mn-lt"/>
              <a:cs typeface="+mn-lt"/>
              <a:sym typeface="+mn-lt"/>
            </a:endParaRPr>
          </a:p>
          <a:p>
            <a:pPr marL="0" marR="0">
              <a:spcBef>
                <a:spcPts val="0"/>
              </a:spcBef>
              <a:spcAft>
                <a:spcPts val="0"/>
              </a:spcAft>
            </a:pPr>
            <a:r>
              <a:rPr lang="en-US" sz="1100" dirty="0">
                <a:effectLst/>
                <a:ea typeface="+mn-lt"/>
                <a:cs typeface="+mn-lt"/>
                <a:sym typeface="+mn-lt"/>
              </a:rPr>
              <a:t>Our thesis challenges the conventional wisdom that external R&amp;D is a home run for pharma across the board. Our data underscore the commercial importance of maintaining deep in-house innovation from internal R&amp;D while augmenting pipelines with external R&amp;D. Internal small-company innovation and independent or assisted launches are increasingly leading to higher returns and creating opportunities to retain and maximize value.</a:t>
            </a:r>
            <a:endParaRPr lang="en-GB" sz="1100" dirty="0">
              <a:effectLst/>
              <a:ea typeface="+mn-lt"/>
              <a:cs typeface="+mn-lt"/>
              <a:sym typeface="+mn-lt"/>
            </a:endParaRPr>
          </a:p>
          <a:p>
            <a:pPr algn="l"/>
            <a:endParaRPr lang="en-US" sz="1100" b="0" i="0" dirty="0">
              <a:solidFill>
                <a:srgbClr val="111111"/>
              </a:solidFill>
              <a:effectLst/>
              <a:ea typeface="+mn-lt"/>
              <a:cs typeface="+mn-lt"/>
              <a:sym typeface="+mn-lt"/>
            </a:endParaRPr>
          </a:p>
          <a:p>
            <a:pPr algn="l"/>
            <a:r>
              <a:rPr lang="en-US" sz="1100" b="0" i="1" dirty="0">
                <a:solidFill>
                  <a:srgbClr val="111111"/>
                </a:solidFill>
                <a:effectLst/>
                <a:ea typeface="+mn-lt"/>
                <a:cs typeface="+mn-lt"/>
                <a:sym typeface="+mn-lt"/>
              </a:rPr>
              <a:t>For a deeper understanding of this trend and its implications, explore the data in the following charts.</a:t>
            </a:r>
          </a:p>
          <a:p>
            <a:pPr algn="l"/>
            <a:endParaRPr lang="en-US" sz="1200" i="1" dirty="0">
              <a:solidFill>
                <a:srgbClr val="111111"/>
              </a:solidFill>
              <a:ea typeface="+mn-lt"/>
              <a:cs typeface="+mn-lt"/>
              <a:sym typeface="+mn-lt"/>
            </a:endParaRPr>
          </a:p>
        </p:txBody>
      </p:sp>
      <p:sp>
        <p:nvSpPr>
          <p:cNvPr id="9" name="TextBox 8">
            <a:extLst>
              <a:ext uri="{FF2B5EF4-FFF2-40B4-BE49-F238E27FC236}">
                <a16:creationId xmlns:a16="http://schemas.microsoft.com/office/drawing/2014/main" id="{44BA7B1D-DD3E-18FF-BA7E-EEF8600A70D4}"/>
              </a:ext>
            </a:extLst>
          </p:cNvPr>
          <p:cNvSpPr txBox="1"/>
          <p:nvPr/>
        </p:nvSpPr>
        <p:spPr>
          <a:xfrm>
            <a:off x="171873" y="230831"/>
            <a:ext cx="11848254" cy="738664"/>
          </a:xfrm>
          <a:prstGeom prst="rect">
            <a:avLst/>
          </a:prstGeom>
          <a:noFill/>
        </p:spPr>
        <p:txBody>
          <a:bodyPr wrap="square">
            <a:spAutoFit/>
          </a:bodyPr>
          <a:lstStyle/>
          <a:p>
            <a:pPr algn="l"/>
            <a:r>
              <a:rPr lang="en-US" sz="1400" b="0" i="1" dirty="0">
                <a:solidFill>
                  <a:srgbClr val="111111"/>
                </a:solidFill>
                <a:effectLst/>
                <a:ea typeface="+mn-lt"/>
                <a:cs typeface="+mn-lt"/>
                <a:sym typeface="+mn-lt"/>
              </a:rPr>
              <a:t>At Syneos Health Consulting, our dedicated Commercial Advisory Group is committed to empowering clients daily by optimizing the value of their developed or acquired assets and facilitating both buy-side and sell-side M&amp;A. We invite you to initiate a discussion with our team today. Your success is our priority.</a:t>
            </a:r>
          </a:p>
        </p:txBody>
      </p:sp>
      <p:pic>
        <p:nvPicPr>
          <p:cNvPr id="10" name="Picture 9">
            <a:extLst>
              <a:ext uri="{FF2B5EF4-FFF2-40B4-BE49-F238E27FC236}">
                <a16:creationId xmlns:a16="http://schemas.microsoft.com/office/drawing/2014/main" id="{DB04B2E0-B64F-E96C-AB11-DCD6AF289356}"/>
              </a:ext>
            </a:extLst>
          </p:cNvPr>
          <p:cNvPicPr>
            <a:picLocks noChangeAspect="1"/>
          </p:cNvPicPr>
          <p:nvPr/>
        </p:nvPicPr>
        <p:blipFill>
          <a:blip r:embed="rId3"/>
          <a:stretch>
            <a:fillRect/>
          </a:stretch>
        </p:blipFill>
        <p:spPr>
          <a:xfrm>
            <a:off x="3971042" y="6378300"/>
            <a:ext cx="4249915" cy="248869"/>
          </a:xfrm>
          <a:prstGeom prst="rect">
            <a:avLst/>
          </a:prstGeom>
        </p:spPr>
      </p:pic>
    </p:spTree>
    <p:extLst>
      <p:ext uri="{BB962C8B-B14F-4D97-AF65-F5344CB8AC3E}">
        <p14:creationId xmlns:p14="http://schemas.microsoft.com/office/powerpoint/2010/main" val="3146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BEA2-87D1-9145-36D4-6B316497E4F1}"/>
              </a:ext>
            </a:extLst>
          </p:cNvPr>
          <p:cNvSpPr>
            <a:spLocks noGrp="1"/>
          </p:cNvSpPr>
          <p:nvPr>
            <p:ph type="title"/>
          </p:nvPr>
        </p:nvSpPr>
        <p:spPr/>
        <p:txBody>
          <a:bodyPr/>
          <a:lstStyle/>
          <a:p>
            <a:r>
              <a:rPr lang="en-GB" dirty="0">
                <a:solidFill>
                  <a:schemeClr val="tx1"/>
                </a:solidFill>
              </a:rPr>
              <a:t>Small and mid-sized organisations have emerged as the innovation engine for pharmaceuticals, driving &gt;70% of new molecular entity discoveries over the last decade…</a:t>
            </a:r>
          </a:p>
        </p:txBody>
      </p:sp>
      <p:graphicFrame>
        <p:nvGraphicFramePr>
          <p:cNvPr id="4" name="Chart 3">
            <a:extLst>
              <a:ext uri="{FF2B5EF4-FFF2-40B4-BE49-F238E27FC236}">
                <a16:creationId xmlns:a16="http://schemas.microsoft.com/office/drawing/2014/main" id="{2FCBE2A7-A14E-E1A9-DF1C-427E600AD82A}"/>
              </a:ext>
            </a:extLst>
          </p:cNvPr>
          <p:cNvGraphicFramePr>
            <a:graphicFrameLocks/>
          </p:cNvGraphicFramePr>
          <p:nvPr>
            <p:custDataLst>
              <p:tags r:id="rId1"/>
            </p:custDataLst>
            <p:extLst>
              <p:ext uri="{D42A27DB-BD31-4B8C-83A1-F6EECF244321}">
                <p14:modId xmlns:p14="http://schemas.microsoft.com/office/powerpoint/2010/main" val="1888789168"/>
              </p:ext>
            </p:extLst>
          </p:nvPr>
        </p:nvGraphicFramePr>
        <p:xfrm>
          <a:off x="208278" y="1032602"/>
          <a:ext cx="11629815" cy="259113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FFA2B1F9-4369-3D0E-9982-032D60B66E1A}"/>
              </a:ext>
            </a:extLst>
          </p:cNvPr>
          <p:cNvSpPr/>
          <p:nvPr/>
        </p:nvSpPr>
        <p:spPr bwMode="auto">
          <a:xfrm>
            <a:off x="208278" y="3881078"/>
            <a:ext cx="11629815" cy="2133600"/>
          </a:xfrm>
          <a:prstGeom prst="rect">
            <a:avLst/>
          </a:prstGeom>
          <a:solidFill>
            <a:schemeClr val="bg1">
              <a:lumMod val="95000"/>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1400" dirty="0"/>
              <a:t>The </a:t>
            </a:r>
            <a:r>
              <a:rPr lang="en-GB" sz="1400" b="1" dirty="0"/>
              <a:t>number of new molecular entities </a:t>
            </a:r>
            <a:r>
              <a:rPr lang="en-GB" sz="1400" dirty="0"/>
              <a:t>(NMEs) approved each year has been </a:t>
            </a:r>
            <a:r>
              <a:rPr lang="en-GB" sz="1400" b="1" dirty="0"/>
              <a:t>increasingly steadily over the last decade </a:t>
            </a:r>
            <a:r>
              <a:rPr lang="en-GB" sz="1400" dirty="0"/>
              <a:t>(with 159 NMEs approved in the most recent 3-year 2018-20 period compared to only 76 in 2009-11)</a:t>
            </a:r>
          </a:p>
          <a:p>
            <a:pPr marL="171450" indent="-171450">
              <a:spcBef>
                <a:spcPts val="600"/>
              </a:spcBef>
              <a:buFont typeface="Arial" panose="020B0604020202020204" pitchFamily="34" charset="0"/>
              <a:buChar char="•"/>
            </a:pPr>
            <a:r>
              <a:rPr lang="en-GB" sz="1400" dirty="0"/>
              <a:t>The drivers of this increased innovation are small and mid-sized pharmaceutical companies, with </a:t>
            </a:r>
            <a:r>
              <a:rPr lang="en-GB" sz="1400" b="1" dirty="0"/>
              <a:t>&gt;70% of NMEs originated by small and mid-sized pharma over the last decade</a:t>
            </a:r>
          </a:p>
          <a:p>
            <a:pPr marL="171450" indent="-171450">
              <a:spcBef>
                <a:spcPts val="600"/>
              </a:spcBef>
              <a:buFont typeface="Arial" panose="020B0604020202020204" pitchFamily="34" charset="0"/>
              <a:buChar char="•"/>
            </a:pPr>
            <a:r>
              <a:rPr lang="en-GB" sz="1400" dirty="0"/>
              <a:t>Since the peak of the pharmaceutical R&amp;D productivity crisis in 2010 </a:t>
            </a:r>
            <a:r>
              <a:rPr lang="en-GB" sz="1400" b="1" dirty="0"/>
              <a:t>small pharma NME discoveries have increased at the highest rate </a:t>
            </a:r>
            <a:r>
              <a:rPr lang="en-GB" sz="1400" dirty="0"/>
              <a:t>of all categories (8.4% compared to 5% and 5.2% of large and mid-sized pharma)</a:t>
            </a:r>
          </a:p>
          <a:p>
            <a:pPr marL="628650" lvl="1" indent="-171450">
              <a:spcBef>
                <a:spcPts val="600"/>
              </a:spcBef>
              <a:buFont typeface="Wingdings" panose="05000000000000000000" pitchFamily="2" charset="2"/>
              <a:buChar char="Ø"/>
            </a:pPr>
            <a:r>
              <a:rPr lang="en-GB" sz="1200" dirty="0"/>
              <a:t>At the </a:t>
            </a:r>
            <a:r>
              <a:rPr lang="en-GB" sz="1200" b="1" dirty="0"/>
              <a:t>macro-level pharmaceutical productivity has been improving accordingly </a:t>
            </a:r>
            <a:r>
              <a:rPr lang="en-GB" sz="1200" dirty="0"/>
              <a:t>(in 2009-11 an average of $8.9Bn was spent in industry-wide R&amp;D for each FDA-approved NME, whereas in 2018-20 this had decreased to approximately $3.7Bn)</a:t>
            </a:r>
          </a:p>
        </p:txBody>
      </p:sp>
      <p:sp>
        <p:nvSpPr>
          <p:cNvPr id="8" name="Rectangle 7">
            <a:extLst>
              <a:ext uri="{FF2B5EF4-FFF2-40B4-BE49-F238E27FC236}">
                <a16:creationId xmlns:a16="http://schemas.microsoft.com/office/drawing/2014/main" id="{7CF27262-CB99-B4C5-5077-DDAF557E0473}"/>
              </a:ext>
            </a:extLst>
          </p:cNvPr>
          <p:cNvSpPr/>
          <p:nvPr/>
        </p:nvSpPr>
        <p:spPr bwMode="auto">
          <a:xfrm>
            <a:off x="1198596" y="6322824"/>
            <a:ext cx="10501460" cy="310022"/>
          </a:xfrm>
          <a:prstGeom prst="rect">
            <a:avLst/>
          </a:prstGeom>
          <a:solidFill>
            <a:schemeClr val="bg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GB" sz="600">
                <a:solidFill>
                  <a:srgbClr val="000000"/>
                </a:solidFill>
              </a:rPr>
              <a:t>Notes on calculations: Definitions of company sizes by market capitalization: Large pharma &gt;$50Bn, mid-sized pharma &lt;$50Bn &gt;$1Bn, small pharma &lt;$1Bn. Note private company valuations use acquisition value where available or revenue data; academic spin-outs are included in the small pharma category. Company sizes are calculated based on the historical market capitalisation at the time of NME approval. </a:t>
            </a:r>
          </a:p>
          <a:p>
            <a:r>
              <a:rPr lang="en-GB" sz="600">
                <a:solidFill>
                  <a:srgbClr val="000000"/>
                </a:solidFill>
              </a:rPr>
              <a:t>Sources: Evaluate Pharma, 2023; FDA new molecular entities list, 2023; Syneos Health Analysis </a:t>
            </a:r>
          </a:p>
        </p:txBody>
      </p:sp>
      <p:sp>
        <p:nvSpPr>
          <p:cNvPr id="9" name="Rectangle 8">
            <a:extLst>
              <a:ext uri="{FF2B5EF4-FFF2-40B4-BE49-F238E27FC236}">
                <a16:creationId xmlns:a16="http://schemas.microsoft.com/office/drawing/2014/main" id="{EC73E963-3EC0-2BCE-34E4-A91606B445C3}"/>
              </a:ext>
            </a:extLst>
          </p:cNvPr>
          <p:cNvSpPr/>
          <p:nvPr/>
        </p:nvSpPr>
        <p:spPr bwMode="auto">
          <a:xfrm>
            <a:off x="10151182" y="1421216"/>
            <a:ext cx="1548874" cy="1874228"/>
          </a:xfrm>
          <a:prstGeom prst="rect">
            <a:avLst/>
          </a:prstGeom>
          <a:solidFill>
            <a:schemeClr val="bg1">
              <a:alpha val="50196"/>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pPr>
            <a:r>
              <a:rPr lang="en-GB" sz="1000" i="1" dirty="0">
                <a:solidFill>
                  <a:schemeClr val="accent2"/>
                </a:solidFill>
              </a:rPr>
              <a:t>Note data available up to Q2 2023</a:t>
            </a:r>
          </a:p>
        </p:txBody>
      </p:sp>
    </p:spTree>
    <p:extLst>
      <p:ext uri="{BB962C8B-B14F-4D97-AF65-F5344CB8AC3E}">
        <p14:creationId xmlns:p14="http://schemas.microsoft.com/office/powerpoint/2010/main" val="166645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8C9F-57B4-6851-6F40-14A0D28B7596}"/>
              </a:ext>
            </a:extLst>
          </p:cNvPr>
          <p:cNvSpPr>
            <a:spLocks noGrp="1"/>
          </p:cNvSpPr>
          <p:nvPr>
            <p:ph type="title"/>
          </p:nvPr>
        </p:nvSpPr>
        <p:spPr/>
        <p:txBody>
          <a:bodyPr/>
          <a:lstStyle/>
          <a:p>
            <a:r>
              <a:rPr lang="en-GB" dirty="0"/>
              <a:t>…Large pharma has remained the shepherd for taking NMEs to market, however small and mid-sized companies have increasingly grown their appetite for in-house launches in the last 5 years</a:t>
            </a:r>
          </a:p>
        </p:txBody>
      </p:sp>
      <p:graphicFrame>
        <p:nvGraphicFramePr>
          <p:cNvPr id="3" name="Chart 2">
            <a:extLst>
              <a:ext uri="{FF2B5EF4-FFF2-40B4-BE49-F238E27FC236}">
                <a16:creationId xmlns:a16="http://schemas.microsoft.com/office/drawing/2014/main" id="{896A67E9-7DF9-83B1-5C7B-18EC2A536069}"/>
              </a:ext>
            </a:extLst>
          </p:cNvPr>
          <p:cNvGraphicFramePr>
            <a:graphicFrameLocks/>
          </p:cNvGraphicFramePr>
          <p:nvPr>
            <p:custDataLst>
              <p:tags r:id="rId1"/>
            </p:custDataLst>
            <p:extLst>
              <p:ext uri="{D42A27DB-BD31-4B8C-83A1-F6EECF244321}">
                <p14:modId xmlns:p14="http://schemas.microsoft.com/office/powerpoint/2010/main" val="1137347162"/>
              </p:ext>
            </p:extLst>
          </p:nvPr>
        </p:nvGraphicFramePr>
        <p:xfrm>
          <a:off x="244687" y="984165"/>
          <a:ext cx="11702627" cy="170543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a:extLst>
              <a:ext uri="{FF2B5EF4-FFF2-40B4-BE49-F238E27FC236}">
                <a16:creationId xmlns:a16="http://schemas.microsoft.com/office/drawing/2014/main" id="{FC2E5BD7-E1F5-66E6-A3FD-51971697615E}"/>
              </a:ext>
            </a:extLst>
          </p:cNvPr>
          <p:cNvSpPr/>
          <p:nvPr/>
        </p:nvSpPr>
        <p:spPr bwMode="auto">
          <a:xfrm>
            <a:off x="208278" y="4381151"/>
            <a:ext cx="11629815" cy="1705430"/>
          </a:xfrm>
          <a:prstGeom prst="rect">
            <a:avLst/>
          </a:prstGeom>
          <a:solidFill>
            <a:schemeClr val="bg1">
              <a:lumMod val="95000"/>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1200" dirty="0"/>
              <a:t>In contrast to origination, the </a:t>
            </a:r>
            <a:r>
              <a:rPr lang="en-GB" sz="1200" b="1" dirty="0"/>
              <a:t>key commercializer of NMEs has remained large pharmaceutical companies</a:t>
            </a:r>
            <a:r>
              <a:rPr lang="en-GB" sz="1200" dirty="0"/>
              <a:t>. Large pharma has consistently been the single most important company category for commercializing NMEs in every 3-year period over the last 2 decades</a:t>
            </a:r>
          </a:p>
          <a:p>
            <a:pPr marL="628650" lvl="1" indent="-171450">
              <a:spcBef>
                <a:spcPts val="600"/>
              </a:spcBef>
              <a:buFont typeface="Wingdings" panose="05000000000000000000" pitchFamily="2" charset="2"/>
              <a:buChar char="Ø"/>
            </a:pPr>
            <a:r>
              <a:rPr lang="en-GB" sz="1100" dirty="0"/>
              <a:t>The shift to externalizing R&amp;D intensified during 2009-2011, at the peak of the pharmaceutical R&amp;D productivity crisis, however in recent years the share of internalized versus externalized R&amp;D has returned to levels seen in the early 2000s driven by small and mid-sized companies taking their assets through to market without acquisitions</a:t>
            </a:r>
          </a:p>
          <a:p>
            <a:pPr marL="628650" lvl="1" indent="-171450">
              <a:spcBef>
                <a:spcPts val="600"/>
              </a:spcBef>
              <a:buFont typeface="Wingdings" panose="05000000000000000000" pitchFamily="2" charset="2"/>
              <a:buChar char="Ø"/>
            </a:pPr>
            <a:r>
              <a:rPr lang="en-GB" sz="1100" dirty="0"/>
              <a:t>Business models have increasingly carved-out specialist roles in the ecosystem, whereby companies for example only commercialize externally developed NMEs or only advance drugs to a certain stage of R&amp;D before exit</a:t>
            </a:r>
          </a:p>
          <a:p>
            <a:pPr marL="171450" indent="-171450">
              <a:spcBef>
                <a:spcPts val="600"/>
              </a:spcBef>
              <a:buFont typeface="Arial" panose="020B0604020202020204" pitchFamily="34" charset="0"/>
              <a:buChar char="•"/>
            </a:pPr>
            <a:r>
              <a:rPr lang="en-GB" sz="1200" dirty="0"/>
              <a:t>Since 2018 the </a:t>
            </a:r>
            <a:r>
              <a:rPr lang="en-GB" sz="1200" b="1" dirty="0"/>
              <a:t>trend of small and mid-sized pharma companies increasingly launching their own assets </a:t>
            </a:r>
            <a:r>
              <a:rPr lang="en-GB" sz="1200" dirty="0"/>
              <a:t>has intensified, as these companies </a:t>
            </a:r>
            <a:r>
              <a:rPr lang="en-GB" sz="1200" b="1" dirty="0"/>
              <a:t>build internal capabilities and outsource </a:t>
            </a:r>
            <a:r>
              <a:rPr lang="en-GB" sz="1200" dirty="0"/>
              <a:t>to enable commercialization and retain higher revenue</a:t>
            </a:r>
          </a:p>
        </p:txBody>
      </p:sp>
      <p:graphicFrame>
        <p:nvGraphicFramePr>
          <p:cNvPr id="6" name="Chart 5">
            <a:extLst>
              <a:ext uri="{FF2B5EF4-FFF2-40B4-BE49-F238E27FC236}">
                <a16:creationId xmlns:a16="http://schemas.microsoft.com/office/drawing/2014/main" id="{0C80244D-B0E1-FCFA-DFB3-2FDC00FEAE92}"/>
              </a:ext>
            </a:extLst>
          </p:cNvPr>
          <p:cNvGraphicFramePr>
            <a:graphicFrameLocks/>
          </p:cNvGraphicFramePr>
          <p:nvPr>
            <p:custDataLst>
              <p:tags r:id="rId2"/>
            </p:custDataLst>
            <p:extLst>
              <p:ext uri="{D42A27DB-BD31-4B8C-83A1-F6EECF244321}">
                <p14:modId xmlns:p14="http://schemas.microsoft.com/office/powerpoint/2010/main" val="74430320"/>
              </p:ext>
            </p:extLst>
          </p:nvPr>
        </p:nvGraphicFramePr>
        <p:xfrm>
          <a:off x="244687" y="2675721"/>
          <a:ext cx="11702627" cy="1705430"/>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6">
            <a:extLst>
              <a:ext uri="{FF2B5EF4-FFF2-40B4-BE49-F238E27FC236}">
                <a16:creationId xmlns:a16="http://schemas.microsoft.com/office/drawing/2014/main" id="{077778A2-476A-E18D-59C1-9A4F05E077CD}"/>
              </a:ext>
            </a:extLst>
          </p:cNvPr>
          <p:cNvSpPr/>
          <p:nvPr/>
        </p:nvSpPr>
        <p:spPr bwMode="auto">
          <a:xfrm>
            <a:off x="1216058" y="6360363"/>
            <a:ext cx="10501460" cy="310022"/>
          </a:xfrm>
          <a:prstGeom prst="rect">
            <a:avLst/>
          </a:prstGeom>
          <a:solidFill>
            <a:schemeClr val="bg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GB" sz="600" dirty="0">
                <a:solidFill>
                  <a:srgbClr val="000000"/>
                </a:solidFill>
              </a:rPr>
              <a:t>Notes on calculations: Definitions of company sizes by market capitalization: Large pharma &gt;$50Bn, mid-sized pharma &lt;$50Bn &gt;$1Bn, small pharma &lt;$1Bn. Note private company valuations use acquisition value where available or revenue data; academic spin-outs are included in the small pharma category. Company sizes are calculated based on the historical market capitalisation at the time of NME approval. </a:t>
            </a:r>
          </a:p>
          <a:p>
            <a:r>
              <a:rPr lang="en-GB" sz="600" dirty="0">
                <a:solidFill>
                  <a:srgbClr val="000000"/>
                </a:solidFill>
              </a:rPr>
              <a:t>Sources: Evaluate Pharma, 2023; FDA new molecular entities list, 2023; Syneos Health Analysis </a:t>
            </a:r>
          </a:p>
        </p:txBody>
      </p:sp>
      <p:sp>
        <p:nvSpPr>
          <p:cNvPr id="4" name="Rectangle 3">
            <a:extLst>
              <a:ext uri="{FF2B5EF4-FFF2-40B4-BE49-F238E27FC236}">
                <a16:creationId xmlns:a16="http://schemas.microsoft.com/office/drawing/2014/main" id="{82E93004-0BF5-3CED-C08F-6137684114B2}"/>
              </a:ext>
            </a:extLst>
          </p:cNvPr>
          <p:cNvSpPr/>
          <p:nvPr/>
        </p:nvSpPr>
        <p:spPr bwMode="auto">
          <a:xfrm>
            <a:off x="10194327" y="1185333"/>
            <a:ext cx="1617132" cy="1147233"/>
          </a:xfrm>
          <a:prstGeom prst="rect">
            <a:avLst/>
          </a:prstGeom>
          <a:solidFill>
            <a:schemeClr val="bg1">
              <a:alpha val="50196"/>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pPr>
            <a:r>
              <a:rPr lang="en-GB" sz="1000" i="1" dirty="0">
                <a:solidFill>
                  <a:schemeClr val="accent2"/>
                </a:solidFill>
              </a:rPr>
              <a:t>Note data available up to Q2 2023</a:t>
            </a:r>
          </a:p>
        </p:txBody>
      </p:sp>
      <p:sp>
        <p:nvSpPr>
          <p:cNvPr id="10" name="Rectangle 9">
            <a:extLst>
              <a:ext uri="{FF2B5EF4-FFF2-40B4-BE49-F238E27FC236}">
                <a16:creationId xmlns:a16="http://schemas.microsoft.com/office/drawing/2014/main" id="{E47DB7F8-560C-F7DB-5B3B-9EEC08E8C8F7}"/>
              </a:ext>
            </a:extLst>
          </p:cNvPr>
          <p:cNvSpPr/>
          <p:nvPr/>
        </p:nvSpPr>
        <p:spPr bwMode="auto">
          <a:xfrm>
            <a:off x="10194327" y="2870330"/>
            <a:ext cx="1617132" cy="1147233"/>
          </a:xfrm>
          <a:prstGeom prst="rect">
            <a:avLst/>
          </a:prstGeom>
          <a:solidFill>
            <a:schemeClr val="bg1">
              <a:alpha val="50196"/>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pPr>
            <a:r>
              <a:rPr lang="en-GB" sz="1000" i="1" dirty="0">
                <a:solidFill>
                  <a:schemeClr val="accent2"/>
                </a:solidFill>
              </a:rPr>
              <a:t>Note data available up to Q2 2023</a:t>
            </a:r>
          </a:p>
        </p:txBody>
      </p:sp>
    </p:spTree>
    <p:extLst>
      <p:ext uri="{BB962C8B-B14F-4D97-AF65-F5344CB8AC3E}">
        <p14:creationId xmlns:p14="http://schemas.microsoft.com/office/powerpoint/2010/main" val="246468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5CFA-A998-F13F-F1E8-EB59EB79A4BC}"/>
              </a:ext>
            </a:extLst>
          </p:cNvPr>
          <p:cNvSpPr>
            <a:spLocks noGrp="1"/>
          </p:cNvSpPr>
          <p:nvPr>
            <p:ph type="title"/>
          </p:nvPr>
        </p:nvSpPr>
        <p:spPr/>
        <p:txBody>
          <a:bodyPr/>
          <a:lstStyle/>
          <a:p>
            <a:r>
              <a:rPr lang="en-GB"/>
              <a:t>External R&amp;D has been responsible for &gt;60% of NMEs and has been essential for augmenting commercial pipelines to enable large-cap pharma to consistently bring NMEs to patients…</a:t>
            </a:r>
          </a:p>
        </p:txBody>
      </p:sp>
      <p:graphicFrame>
        <p:nvGraphicFramePr>
          <p:cNvPr id="8" name="Chart 7">
            <a:extLst>
              <a:ext uri="{FF2B5EF4-FFF2-40B4-BE49-F238E27FC236}">
                <a16:creationId xmlns:a16="http://schemas.microsoft.com/office/drawing/2014/main" id="{AE660A68-B5D8-49DC-0407-AB5C2A9FD351}"/>
              </a:ext>
            </a:extLst>
          </p:cNvPr>
          <p:cNvGraphicFramePr>
            <a:graphicFrameLocks/>
          </p:cNvGraphicFramePr>
          <p:nvPr>
            <p:custDataLst>
              <p:tags r:id="rId1"/>
            </p:custDataLst>
            <p:extLst>
              <p:ext uri="{D42A27DB-BD31-4B8C-83A1-F6EECF244321}">
                <p14:modId xmlns:p14="http://schemas.microsoft.com/office/powerpoint/2010/main" val="644947213"/>
              </p:ext>
            </p:extLst>
          </p:nvPr>
        </p:nvGraphicFramePr>
        <p:xfrm>
          <a:off x="754080" y="1104071"/>
          <a:ext cx="5445013" cy="356106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EF4553C2-D768-2DA9-F407-18A4514BB730}"/>
              </a:ext>
            </a:extLst>
          </p:cNvPr>
          <p:cNvSpPr/>
          <p:nvPr/>
        </p:nvSpPr>
        <p:spPr bwMode="auto">
          <a:xfrm>
            <a:off x="1216058" y="6272024"/>
            <a:ext cx="10501460" cy="310022"/>
          </a:xfrm>
          <a:prstGeom prst="rect">
            <a:avLst/>
          </a:prstGeom>
          <a:solidFill>
            <a:schemeClr val="bg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GB" sz="600" dirty="0">
                <a:solidFill>
                  <a:srgbClr val="000000"/>
                </a:solidFill>
              </a:rPr>
              <a:t>1) The mean proportion of commercialized NMEs originating from external R&amp;D vary by company size however the conclusion remains the same: large pharma averages 60%, mid-sized 70%, and small 60%</a:t>
            </a:r>
          </a:p>
          <a:p>
            <a:r>
              <a:rPr lang="en-GB" sz="600" dirty="0">
                <a:solidFill>
                  <a:srgbClr val="000000"/>
                </a:solidFill>
              </a:rPr>
              <a:t>Notes on calculations: The most recent time period with 5 years of post-launch sales data was selected to enable products to reach peak revenues. Definitions of company sizes by market capitalization: Large pharma &gt;$50Bn, mid-sized pharma &lt;$50Bn &gt;$1Bn, small pharma &lt;$1Bn. Note private company valuations use acquisition value where available or revenue data; academic spin-outs are included in the small pharma category. Company sizes are calculated based on the historical market capitalisation at the time of NME approval. </a:t>
            </a:r>
          </a:p>
          <a:p>
            <a:r>
              <a:rPr lang="en-GB" sz="600" dirty="0">
                <a:solidFill>
                  <a:srgbClr val="000000"/>
                </a:solidFill>
              </a:rPr>
              <a:t>Sources: Evaluate Pharma, 2023; FDA new molecular entities list, 2023; Syneos Health Analysis </a:t>
            </a:r>
          </a:p>
        </p:txBody>
      </p:sp>
      <p:cxnSp>
        <p:nvCxnSpPr>
          <p:cNvPr id="11" name="Straight Connector 10">
            <a:extLst>
              <a:ext uri="{FF2B5EF4-FFF2-40B4-BE49-F238E27FC236}">
                <a16:creationId xmlns:a16="http://schemas.microsoft.com/office/drawing/2014/main" id="{78E8AE11-C406-224B-B2D7-7BEFC3F02FE9}"/>
              </a:ext>
            </a:extLst>
          </p:cNvPr>
          <p:cNvCxnSpPr>
            <a:cxnSpLocks/>
          </p:cNvCxnSpPr>
          <p:nvPr/>
        </p:nvCxnSpPr>
        <p:spPr>
          <a:xfrm>
            <a:off x="3003020" y="1865237"/>
            <a:ext cx="1411287" cy="0"/>
          </a:xfrm>
          <a:prstGeom prst="line">
            <a:avLst/>
          </a:prstGeom>
          <a:ln w="12700">
            <a:solidFill>
              <a:schemeClr val="bg2"/>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6722C2-A632-46FD-0B4A-942E8E0C8B82}"/>
              </a:ext>
            </a:extLst>
          </p:cNvPr>
          <p:cNvCxnSpPr>
            <a:cxnSpLocks/>
          </p:cNvCxnSpPr>
          <p:nvPr/>
        </p:nvCxnSpPr>
        <p:spPr>
          <a:xfrm flipV="1">
            <a:off x="3003020" y="2313517"/>
            <a:ext cx="1411287" cy="398444"/>
          </a:xfrm>
          <a:prstGeom prst="line">
            <a:avLst/>
          </a:prstGeom>
          <a:ln w="12700">
            <a:solidFill>
              <a:schemeClr val="bg2"/>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FE800F-83CC-0BF1-83E3-FBB5E57F2572}"/>
              </a:ext>
            </a:extLst>
          </p:cNvPr>
          <p:cNvCxnSpPr>
            <a:cxnSpLocks/>
          </p:cNvCxnSpPr>
          <p:nvPr/>
        </p:nvCxnSpPr>
        <p:spPr>
          <a:xfrm flipV="1">
            <a:off x="3003020" y="3052647"/>
            <a:ext cx="1411287" cy="628236"/>
          </a:xfrm>
          <a:prstGeom prst="line">
            <a:avLst/>
          </a:prstGeom>
          <a:ln w="12700">
            <a:solidFill>
              <a:schemeClr val="bg2"/>
            </a:solidFill>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1C4FFEDA-AB1B-625B-EB2F-C0998C77DF45}"/>
              </a:ext>
            </a:extLst>
          </p:cNvPr>
          <p:cNvGraphicFramePr>
            <a:graphicFrameLocks/>
          </p:cNvGraphicFramePr>
          <p:nvPr>
            <p:custDataLst>
              <p:tags r:id="rId2"/>
            </p:custDataLst>
            <p:extLst>
              <p:ext uri="{D42A27DB-BD31-4B8C-83A1-F6EECF244321}">
                <p14:modId xmlns:p14="http://schemas.microsoft.com/office/powerpoint/2010/main" val="3877050715"/>
              </p:ext>
            </p:extLst>
          </p:nvPr>
        </p:nvGraphicFramePr>
        <p:xfrm>
          <a:off x="6578053" y="1104071"/>
          <a:ext cx="4572000" cy="3561063"/>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angle 28">
            <a:extLst>
              <a:ext uri="{FF2B5EF4-FFF2-40B4-BE49-F238E27FC236}">
                <a16:creationId xmlns:a16="http://schemas.microsoft.com/office/drawing/2014/main" id="{A9A66A50-79CC-7477-E45E-D3BFA7DACAF2}"/>
              </a:ext>
            </a:extLst>
          </p:cNvPr>
          <p:cNvSpPr/>
          <p:nvPr/>
        </p:nvSpPr>
        <p:spPr bwMode="auto">
          <a:xfrm>
            <a:off x="244685" y="5006221"/>
            <a:ext cx="11629815" cy="889980"/>
          </a:xfrm>
          <a:prstGeom prst="rect">
            <a:avLst/>
          </a:prstGeom>
          <a:solidFill>
            <a:schemeClr val="bg1">
              <a:lumMod val="95000"/>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1200" b="1" dirty="0"/>
              <a:t>SMIDs have originated &gt;70%</a:t>
            </a:r>
            <a:r>
              <a:rPr lang="en-GB" sz="1200" dirty="0"/>
              <a:t> of NMEs in recent years, however ultimately </a:t>
            </a:r>
            <a:r>
              <a:rPr lang="en-GB" sz="1200" b="1" dirty="0"/>
              <a:t>large pharma has brought &gt;50% of all NMEs to market</a:t>
            </a:r>
          </a:p>
          <a:p>
            <a:pPr marL="171450" indent="-171450">
              <a:spcBef>
                <a:spcPts val="600"/>
              </a:spcBef>
              <a:buFont typeface="Arial" panose="020B0604020202020204" pitchFamily="34" charset="0"/>
              <a:buChar char="•"/>
            </a:pPr>
            <a:r>
              <a:rPr lang="en-GB" sz="1200" b="1" dirty="0"/>
              <a:t>External R&amp;D has been an essential augmentation strategy </a:t>
            </a:r>
            <a:r>
              <a:rPr lang="en-GB" sz="1200" dirty="0"/>
              <a:t>to core internal pipelines, with</a:t>
            </a:r>
            <a:r>
              <a:rPr lang="en-GB" sz="1200" b="1" dirty="0"/>
              <a:t> &gt;60% of NMEs </a:t>
            </a:r>
            <a:r>
              <a:rPr lang="en-GB" sz="1200" dirty="0"/>
              <a:t>developed via an externalized R&amp;D strategy. This strategy has been driving force behind increasing pharmaceutical R&amp;D productivity, and aid companies in filling revenue gaps, adding to portfolio diversification, and helping to achieve strategic goals</a:t>
            </a:r>
            <a:endParaRPr lang="en-GB" sz="1200" b="1" dirty="0"/>
          </a:p>
        </p:txBody>
      </p:sp>
    </p:spTree>
    <p:extLst>
      <p:ext uri="{BB962C8B-B14F-4D97-AF65-F5344CB8AC3E}">
        <p14:creationId xmlns:p14="http://schemas.microsoft.com/office/powerpoint/2010/main" val="306612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80B7-B60B-65F9-2237-0F5D95650D94}"/>
              </a:ext>
            </a:extLst>
          </p:cNvPr>
          <p:cNvSpPr>
            <a:spLocks noGrp="1"/>
          </p:cNvSpPr>
          <p:nvPr>
            <p:ph type="title"/>
          </p:nvPr>
        </p:nvSpPr>
        <p:spPr/>
        <p:txBody>
          <a:bodyPr/>
          <a:lstStyle/>
          <a:p>
            <a:r>
              <a:rPr lang="en-GB"/>
              <a:t>…However, internally developed NMEs have returned up to 40% more commercial value than externally developed NMEs on average in recent years</a:t>
            </a:r>
          </a:p>
        </p:txBody>
      </p:sp>
      <p:sp>
        <p:nvSpPr>
          <p:cNvPr id="10" name="Rectangle 9">
            <a:extLst>
              <a:ext uri="{FF2B5EF4-FFF2-40B4-BE49-F238E27FC236}">
                <a16:creationId xmlns:a16="http://schemas.microsoft.com/office/drawing/2014/main" id="{20181E2E-6740-16F6-78F7-E4DF76996415}"/>
              </a:ext>
            </a:extLst>
          </p:cNvPr>
          <p:cNvSpPr/>
          <p:nvPr/>
        </p:nvSpPr>
        <p:spPr bwMode="auto">
          <a:xfrm>
            <a:off x="246725" y="4591560"/>
            <a:ext cx="11552922" cy="1424362"/>
          </a:xfrm>
          <a:prstGeom prst="rect">
            <a:avLst/>
          </a:prstGeom>
          <a:solidFill>
            <a:schemeClr val="bg1">
              <a:lumMod val="95000"/>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1400" dirty="0"/>
              <a:t>Whereas external R&amp;D has been key to augmenting internal R&amp;D, internally developed NMEs have indeed</a:t>
            </a:r>
            <a:r>
              <a:rPr lang="en-GB" sz="1400" b="1" dirty="0"/>
              <a:t> shown to be more likely to achieve a higher total product revenue and higher peak revenue </a:t>
            </a:r>
            <a:r>
              <a:rPr lang="en-GB" sz="1400" dirty="0"/>
              <a:t>(40% and 47% differential, respectively)</a:t>
            </a:r>
            <a:endParaRPr lang="en-GB" sz="1400" b="1" dirty="0"/>
          </a:p>
          <a:p>
            <a:pPr marL="628650" lvl="1" indent="-171450">
              <a:spcBef>
                <a:spcPts val="600"/>
              </a:spcBef>
              <a:buFont typeface="Wingdings" panose="05000000000000000000" pitchFamily="2" charset="2"/>
              <a:buChar char="Ø"/>
            </a:pPr>
            <a:r>
              <a:rPr lang="en-GB" sz="1200" dirty="0"/>
              <a:t>The greater average commercial success of internally developed drugs speaks to the ability of R&amp;D divisions of sufficiently large companies to identify and retain the most promising commercial assets, while enabling medical and commercial functions to best prepare for a smooth product launch and shape the market years before approval</a:t>
            </a:r>
          </a:p>
        </p:txBody>
      </p:sp>
      <p:sp>
        <p:nvSpPr>
          <p:cNvPr id="23" name="Rectangle 22">
            <a:extLst>
              <a:ext uri="{FF2B5EF4-FFF2-40B4-BE49-F238E27FC236}">
                <a16:creationId xmlns:a16="http://schemas.microsoft.com/office/drawing/2014/main" id="{B91C7DCB-E241-1F8B-276F-B6F2F58B7230}"/>
              </a:ext>
            </a:extLst>
          </p:cNvPr>
          <p:cNvSpPr/>
          <p:nvPr/>
        </p:nvSpPr>
        <p:spPr bwMode="auto">
          <a:xfrm>
            <a:off x="1216058" y="6272024"/>
            <a:ext cx="10501460" cy="348681"/>
          </a:xfrm>
          <a:prstGeom prst="rect">
            <a:avLst/>
          </a:prstGeom>
          <a:solidFill>
            <a:schemeClr val="bg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GB" sz="600" dirty="0">
                <a:solidFill>
                  <a:srgbClr val="000000"/>
                </a:solidFill>
              </a:rPr>
              <a:t>1) Mean calculated on </a:t>
            </a:r>
            <a:r>
              <a:rPr lang="en-GB" sz="600">
                <a:solidFill>
                  <a:srgbClr val="000000"/>
                </a:solidFill>
              </a:rPr>
              <a:t>an industry-wide level, the </a:t>
            </a:r>
            <a:r>
              <a:rPr lang="en-GB" sz="600" dirty="0">
                <a:solidFill>
                  <a:srgbClr val="000000"/>
                </a:solidFill>
              </a:rPr>
              <a:t>mean cumulative and peak revenue achieved by internal vs external R&amp;D do show variation by company size: large pharma internal R&amp;D perform 48% and 53% higher respectively, mid-sized pharma however shows greater success from external R&amp;D at 27% and 19% respectively, however small companies show greater external R&amp;D success at 26% and 39% respectively</a:t>
            </a:r>
          </a:p>
          <a:p>
            <a:r>
              <a:rPr lang="en-GB" sz="600" dirty="0">
                <a:solidFill>
                  <a:srgbClr val="000000"/>
                </a:solidFill>
              </a:rPr>
              <a:t>Notes on calculations: The most recent time period with 5 years of post-launch sales data was selected to enable products to reach peak revenues, complete revenue data was available for 278/319 drugs in the 2008-2017 period of NMEs analysed for revenue. Definitions of company sizes by market capitalization: Large pharma &gt;$50Bn, mid-sized pharma &lt;$50Bn &gt;$1Bn, small pharma &lt;$1Bn. Note private company valuations use acquisition value where available or revenue data; academic spin-outs are included in the small pharma category. Company sizes are calculated based on the historical market capitalisation at the time of NME approval. </a:t>
            </a:r>
          </a:p>
          <a:p>
            <a:r>
              <a:rPr lang="en-GB" sz="600" dirty="0">
                <a:solidFill>
                  <a:srgbClr val="000000"/>
                </a:solidFill>
              </a:rPr>
              <a:t>Sources: Evaluate Pharma, 2023; FDA new molecular entities list, 2023; Syneos Health Analysis </a:t>
            </a:r>
          </a:p>
        </p:txBody>
      </p:sp>
      <p:graphicFrame>
        <p:nvGraphicFramePr>
          <p:cNvPr id="5" name="Chart 4">
            <a:extLst>
              <a:ext uri="{FF2B5EF4-FFF2-40B4-BE49-F238E27FC236}">
                <a16:creationId xmlns:a16="http://schemas.microsoft.com/office/drawing/2014/main" id="{4FBA6865-F05B-D4EE-6576-1D6E1BCBAE7C}"/>
              </a:ext>
            </a:extLst>
          </p:cNvPr>
          <p:cNvGraphicFramePr/>
          <p:nvPr>
            <p:extLst>
              <p:ext uri="{D42A27DB-BD31-4B8C-83A1-F6EECF244321}">
                <p14:modId xmlns:p14="http://schemas.microsoft.com/office/powerpoint/2010/main" val="4051797756"/>
              </p:ext>
            </p:extLst>
          </p:nvPr>
        </p:nvGraphicFramePr>
        <p:xfrm>
          <a:off x="737106" y="905256"/>
          <a:ext cx="4549636" cy="3599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FA32654-4E18-4C80-D7F6-4103A1FB09BE}"/>
              </a:ext>
            </a:extLst>
          </p:cNvPr>
          <p:cNvGraphicFramePr/>
          <p:nvPr>
            <p:extLst>
              <p:ext uri="{D42A27DB-BD31-4B8C-83A1-F6EECF244321}">
                <p14:modId xmlns:p14="http://schemas.microsoft.com/office/powerpoint/2010/main" val="3205141415"/>
              </p:ext>
            </p:extLst>
          </p:nvPr>
        </p:nvGraphicFramePr>
        <p:xfrm>
          <a:off x="6905258" y="905256"/>
          <a:ext cx="4549636" cy="3599558"/>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44917DE0-E1FD-F510-87EB-3D57BB9EE1B3}"/>
              </a:ext>
            </a:extLst>
          </p:cNvPr>
          <p:cNvCxnSpPr>
            <a:cxnSpLocks/>
          </p:cNvCxnSpPr>
          <p:nvPr/>
        </p:nvCxnSpPr>
        <p:spPr>
          <a:xfrm>
            <a:off x="1422400" y="3324508"/>
            <a:ext cx="9848850" cy="0"/>
          </a:xfrm>
          <a:prstGeom prst="line">
            <a:avLst/>
          </a:prstGeom>
          <a:ln w="12700">
            <a:solidFill>
              <a:schemeClr val="bg2"/>
            </a:solidFill>
            <a:tailEnd type="none" w="lg"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8DE9A0B-0945-589B-CD01-4F19B0AE94D1}"/>
              </a:ext>
            </a:extLst>
          </p:cNvPr>
          <p:cNvSpPr/>
          <p:nvPr/>
        </p:nvSpPr>
        <p:spPr bwMode="auto">
          <a:xfrm>
            <a:off x="4717156" y="1393233"/>
            <a:ext cx="2206964" cy="356968"/>
          </a:xfrm>
          <a:prstGeom prst="rect">
            <a:avLst/>
          </a:prstGeom>
          <a:no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GB" sz="1200" i="1" dirty="0">
                <a:solidFill>
                  <a:srgbClr val="000000"/>
                </a:solidFill>
              </a:rPr>
              <a:t>Higher sales than average</a:t>
            </a:r>
          </a:p>
        </p:txBody>
      </p:sp>
      <p:sp>
        <p:nvSpPr>
          <p:cNvPr id="21" name="Rectangle 20">
            <a:extLst>
              <a:ext uri="{FF2B5EF4-FFF2-40B4-BE49-F238E27FC236}">
                <a16:creationId xmlns:a16="http://schemas.microsoft.com/office/drawing/2014/main" id="{6BD4C6B9-A6C3-D64D-93B4-1D20AB2EA1E8}"/>
              </a:ext>
            </a:extLst>
          </p:cNvPr>
          <p:cNvSpPr/>
          <p:nvPr/>
        </p:nvSpPr>
        <p:spPr bwMode="auto">
          <a:xfrm>
            <a:off x="4736018" y="4163690"/>
            <a:ext cx="2169240" cy="317490"/>
          </a:xfrm>
          <a:prstGeom prst="rect">
            <a:avLst/>
          </a:prstGeom>
          <a:no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GB" sz="1200" i="1">
                <a:solidFill>
                  <a:srgbClr val="000000"/>
                </a:solidFill>
              </a:rPr>
              <a:t>Lower sales than average</a:t>
            </a:r>
          </a:p>
        </p:txBody>
      </p:sp>
      <p:sp>
        <p:nvSpPr>
          <p:cNvPr id="3" name="Arrow: Up-Down 2">
            <a:extLst>
              <a:ext uri="{FF2B5EF4-FFF2-40B4-BE49-F238E27FC236}">
                <a16:creationId xmlns:a16="http://schemas.microsoft.com/office/drawing/2014/main" id="{74FDB8FE-D032-C768-26BB-4F7B60A5019B}"/>
              </a:ext>
            </a:extLst>
          </p:cNvPr>
          <p:cNvSpPr/>
          <p:nvPr/>
        </p:nvSpPr>
        <p:spPr bwMode="auto">
          <a:xfrm>
            <a:off x="5509919" y="1744437"/>
            <a:ext cx="621438" cy="2419253"/>
          </a:xfrm>
          <a:prstGeom prst="upDownArrow">
            <a:avLst/>
          </a:prstGeom>
          <a:gradFill>
            <a:gsLst>
              <a:gs pos="8000">
                <a:schemeClr val="accent3"/>
              </a:gs>
              <a:gs pos="100000">
                <a:srgbClr val="EB3300"/>
              </a:gs>
            </a:gsLst>
            <a:lin ang="16200000" scaled="0"/>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GB" sz="1200" dirty="0">
              <a:solidFill>
                <a:srgbClr val="000000"/>
              </a:solidFill>
            </a:endParaRPr>
          </a:p>
        </p:txBody>
      </p:sp>
    </p:spTree>
    <p:extLst>
      <p:ext uri="{BB962C8B-B14F-4D97-AF65-F5344CB8AC3E}">
        <p14:creationId xmlns:p14="http://schemas.microsoft.com/office/powerpoint/2010/main" val="9209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77A7-714D-3F71-6183-20F1BB4B9204}"/>
              </a:ext>
            </a:extLst>
          </p:cNvPr>
          <p:cNvSpPr>
            <a:spLocks noGrp="1"/>
          </p:cNvSpPr>
          <p:nvPr>
            <p:ph type="title"/>
          </p:nvPr>
        </p:nvSpPr>
        <p:spPr/>
        <p:txBody>
          <a:bodyPr/>
          <a:lstStyle/>
          <a:p>
            <a:r>
              <a:rPr lang="en-US"/>
              <a:t>Therapeutic areas have identifiable commercial front-runners that have carved out market leadership, however the origination of drugs is substantially more decentralized across all therapeutic areas</a:t>
            </a:r>
          </a:p>
        </p:txBody>
      </p:sp>
      <p:graphicFrame>
        <p:nvGraphicFramePr>
          <p:cNvPr id="12" name="Chart 11">
            <a:extLst>
              <a:ext uri="{FF2B5EF4-FFF2-40B4-BE49-F238E27FC236}">
                <a16:creationId xmlns:a16="http://schemas.microsoft.com/office/drawing/2014/main" id="{B3D5A403-5189-62FE-A392-BF47B2AECC7F}"/>
              </a:ext>
            </a:extLst>
          </p:cNvPr>
          <p:cNvGraphicFramePr>
            <a:graphicFrameLocks/>
          </p:cNvGraphicFramePr>
          <p:nvPr>
            <p:custDataLst>
              <p:tags r:id="rId1"/>
            </p:custDataLst>
            <p:extLst>
              <p:ext uri="{D42A27DB-BD31-4B8C-83A1-F6EECF244321}">
                <p14:modId xmlns:p14="http://schemas.microsoft.com/office/powerpoint/2010/main" val="1613941518"/>
              </p:ext>
            </p:extLst>
          </p:nvPr>
        </p:nvGraphicFramePr>
        <p:xfrm>
          <a:off x="6096000" y="944988"/>
          <a:ext cx="5778500" cy="4307939"/>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17FA65C9-44F9-96CF-22E3-E2F664C36FDF}"/>
              </a:ext>
            </a:extLst>
          </p:cNvPr>
          <p:cNvSpPr/>
          <p:nvPr/>
        </p:nvSpPr>
        <p:spPr bwMode="auto">
          <a:xfrm>
            <a:off x="208278" y="5292659"/>
            <a:ext cx="11629815" cy="887786"/>
          </a:xfrm>
          <a:prstGeom prst="rect">
            <a:avLst/>
          </a:prstGeom>
          <a:solidFill>
            <a:schemeClr val="bg1">
              <a:lumMod val="95000"/>
            </a:schemeClr>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1200" b="1" dirty="0"/>
              <a:t>Small and mid-sized pharma companies have led innovation in all therapeutic areas, however for commercialization there are notable concentrations and clearer market leadership in each therapeutic area</a:t>
            </a:r>
          </a:p>
          <a:p>
            <a:pPr marL="742950" lvl="1" indent="-285750">
              <a:spcBef>
                <a:spcPts val="600"/>
              </a:spcBef>
              <a:buFont typeface="Wingdings" panose="05000000000000000000" pitchFamily="2" charset="2"/>
              <a:buChar char="Ø"/>
            </a:pPr>
            <a:r>
              <a:rPr lang="en-GB" sz="1200" dirty="0"/>
              <a:t>For example, respiratory is a consolidated area that favours large companies that have the scale of field force operations, established portfolios with a relatively smaller number of innovative new drugs, and existing drug-delivery devices to enable externally developed drugs to be brought to market</a:t>
            </a:r>
            <a:endParaRPr lang="en-GB" sz="1400" dirty="0"/>
          </a:p>
        </p:txBody>
      </p:sp>
      <p:graphicFrame>
        <p:nvGraphicFramePr>
          <p:cNvPr id="8" name="Chart 7">
            <a:extLst>
              <a:ext uri="{FF2B5EF4-FFF2-40B4-BE49-F238E27FC236}">
                <a16:creationId xmlns:a16="http://schemas.microsoft.com/office/drawing/2014/main" id="{AC8FB70E-1E6D-0779-E1EC-4D7C6A60923C}"/>
              </a:ext>
            </a:extLst>
          </p:cNvPr>
          <p:cNvGraphicFramePr>
            <a:graphicFrameLocks/>
          </p:cNvGraphicFramePr>
          <p:nvPr>
            <p:custDataLst>
              <p:tags r:id="rId2"/>
            </p:custDataLst>
            <p:extLst>
              <p:ext uri="{D42A27DB-BD31-4B8C-83A1-F6EECF244321}">
                <p14:modId xmlns:p14="http://schemas.microsoft.com/office/powerpoint/2010/main" val="1386349700"/>
              </p:ext>
            </p:extLst>
          </p:nvPr>
        </p:nvGraphicFramePr>
        <p:xfrm>
          <a:off x="317500" y="996835"/>
          <a:ext cx="5778500" cy="4307939"/>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a:extLst>
              <a:ext uri="{FF2B5EF4-FFF2-40B4-BE49-F238E27FC236}">
                <a16:creationId xmlns:a16="http://schemas.microsoft.com/office/drawing/2014/main" id="{C348AA1D-3D50-DE85-7102-A639F6A2C2E3}"/>
              </a:ext>
            </a:extLst>
          </p:cNvPr>
          <p:cNvSpPr/>
          <p:nvPr/>
        </p:nvSpPr>
        <p:spPr bwMode="auto">
          <a:xfrm>
            <a:off x="1216058" y="6272024"/>
            <a:ext cx="10501460" cy="310022"/>
          </a:xfrm>
          <a:prstGeom prst="rect">
            <a:avLst/>
          </a:prstGeom>
          <a:solidFill>
            <a:schemeClr val="bg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GB" sz="600">
                <a:solidFill>
                  <a:srgbClr val="000000"/>
                </a:solidFill>
              </a:rPr>
              <a:t>Notes on calculations: Definitions of company sizes by market capitalization: Large pharma &gt;$50Bn, mid-sized pharma &lt;$50Bn &gt;$1Bn, small pharma &lt;$1Bn. Note private company valuations use acquisition value where available or revenue data; academic spin-outs are included in the small pharma category. Company sizes are calculated based on the historical market capitalisation at the time of NME approval. </a:t>
            </a:r>
          </a:p>
          <a:p>
            <a:r>
              <a:rPr lang="en-GB" sz="600">
                <a:solidFill>
                  <a:srgbClr val="000000"/>
                </a:solidFill>
              </a:rPr>
              <a:t>Sources: Evaluate Pharma, 2023; FDA new molecular entities list, 2023; Syneos Health Analysis </a:t>
            </a:r>
          </a:p>
        </p:txBody>
      </p:sp>
    </p:spTree>
    <p:extLst>
      <p:ext uri="{BB962C8B-B14F-4D97-AF65-F5344CB8AC3E}">
        <p14:creationId xmlns:p14="http://schemas.microsoft.com/office/powerpoint/2010/main" val="738503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A363963_4DF2_4DCE_926B_1212312450E8&quot;,&quot;SourceFullName&quot;:&quot;https://synh.sharepoint.com/sites/OriginsofinnovationsWhitepaper/Shared Documents/General/Updated final FDA NME list.xlsx&quot;,&quot;LastUpdate&quot;:&quot;2023-09-14 8:18 PM&quot;,&quot;UpdatedBy&quot;:&quot;a224684&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9E547F5_8FED_47E8_9085_3B8DB1D9BA68&quot;,&quot;SourceFullName&quot;:&quot;https://synh.sharepoint.com/sites/OriginsofinnovationsWhitepaper/Shared Documents/General/Updated final FDA NME list.xlsx&quot;,&quot;LastUpdate&quot;:&quot;2023-09-14 8:29 PM&quot;,&quot;UpdatedBy&quot;:&quot;a224684&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A2D9AD2_2766_4DE5_960A_955068CECF56&quot;,&quot;SourceFullName&quot;:&quot;https://synh.sharepoint.com/sites/OriginsofinnovationsWhitepaper/Shared Documents/General/Working Sheet 2023.09.14.xlsx&quot;,&quot;LastUpdate&quot;:&quot;2023-09-15 11:08 AM&quot;,&quot;UpdatedBy&quot;:&quot;a224684&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148B37A_DF2B_4AF6_A5E0_39B5345BF85D&quot;,&quot;SourceFullName&quot;:&quot;https://synh.sharepoint.com/sites/OriginsofinnovationsWhitepaper/Shared Documents/General/Working Sheet 2023.09.26.xlsx&quot;,&quot;LastUpdate&quot;:&quot;2023-09-27 10:01 PM&quot;,&quot;UpdatedBy&quot;:&quot;a224684&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B3379891_170F_4754_AD9B_EB5469127383&quot;,&quot;SourceFullName&quot;:&quot;https://synh.sharepoint.com/sites/OriginsofinnovationsWhitepaper/Shared Documents/General/Working Sheet 2023.09.26.xlsx&quot;,&quot;LastUpdate&quot;:&quot;2023-09-27 10:17 PM&quot;,&quot;UpdatedBy&quot;:&quot;a224684&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3283B14_5E2A_428B_9E5F_641EF33C8A17&quot;,&quot;SourceFullName&quot;:&quot;https://synh.sharepoint.com/sites/OriginsofinnovationsWhitepaper/Shared Documents/General/Working Sheet 2023.09.14.xlsx&quot;,&quot;LastUpdate&quot;:&quot;2023-09-14 8:59 PM&quot;,&quot;UpdatedBy&quot;:&quot;a224684&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1121A7F_1D4C_4053_930A_FF6702996462&quot;,&quot;SourceFullName&quot;:&quot;https://synh.sharepoint.com/sites/OriginsofinnovationsWhitepaper/Shared Documents/General/Working Sheet 2023.09.14.xlsx&quot;,&quot;LastUpdate&quot;:&quot;2023-09-26 3:00 PM&quot;,&quot;UpdatedBy&quot;:&quot;a224684&quot;,&quot;IsLinked&quot;:false,&quot;IsBrokenLink&quot;:false,&quot;Type&quot;:1}"/>
</p:tagLst>
</file>

<file path=ppt/theme/theme1.xml><?xml version="1.0" encoding="utf-8"?>
<a:theme xmlns:a="http://schemas.openxmlformats.org/drawingml/2006/main" name="1_inVentiv Health Consulting">
  <a:themeElements>
    <a:clrScheme name="Custom 4">
      <a:dk1>
        <a:srgbClr val="000000"/>
      </a:dk1>
      <a:lt1>
        <a:srgbClr val="FFFFFF"/>
      </a:lt1>
      <a:dk2>
        <a:srgbClr val="63666A"/>
      </a:dk2>
      <a:lt2>
        <a:srgbClr val="BBBCBC"/>
      </a:lt2>
      <a:accent1>
        <a:srgbClr val="EB3300"/>
      </a:accent1>
      <a:accent2>
        <a:srgbClr val="63666A"/>
      </a:accent2>
      <a:accent3>
        <a:srgbClr val="FF9E1B"/>
      </a:accent3>
      <a:accent4>
        <a:srgbClr val="FF671F"/>
      </a:accent4>
      <a:accent5>
        <a:srgbClr val="002E5D"/>
      </a:accent5>
      <a:accent6>
        <a:srgbClr val="0076A5"/>
      </a:accent6>
      <a:hlink>
        <a:srgbClr val="0076A5"/>
      </a:hlink>
      <a:folHlink>
        <a:srgbClr val="A6192E"/>
      </a:folHlink>
    </a:clrScheme>
    <a:fontScheme name="inVentiv Health Consulting">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noFill/>
          <a:miter lim="800000"/>
          <a:headEnd/>
          <a:tailEn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spcBef>
            <a:spcPts val="600"/>
          </a:spcBef>
          <a:defRPr sz="1200" dirty="0" smtClean="0">
            <a:solidFill>
              <a:srgbClr val="000000"/>
            </a:solidFill>
          </a:defRPr>
        </a:defPPr>
      </a:lst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7432" tIns="27432" rIns="27432" bIns="27432" rtlCol="0" anchor="ctr" anchorCtr="0">
        <a:noAutofit/>
      </a:bodyPr>
      <a:lstStyle>
        <a:defPPr>
          <a:defRPr sz="1200" dirty="0" err="1" smtClean="0">
            <a:solidFill>
              <a:schemeClr val="tx2"/>
            </a:solidFill>
          </a:defRPr>
        </a:defPPr>
      </a:lstStyle>
    </a:txDef>
  </a:objectDefaults>
  <a:extraClrSchemeLst/>
  <a:extLst>
    <a:ext uri="{05A4C25C-085E-4340-85A3-A5531E510DB2}">
      <thm15:themeFamily xmlns:thm15="http://schemas.microsoft.com/office/thememl/2012/main" name="Presentation5" id="{79DA60C3-4E3C-4E44-AFB9-82A9244D6DFF}" vid="{FCEF06C7-15B8-4BC6-BD6E-8C5E50E84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C422BB39764B40B84F1D1857091C4B" ma:contentTypeVersion="5" ma:contentTypeDescription="Create a new document." ma:contentTypeScope="" ma:versionID="1cfb70903a3e77f02a1e3c6d39988c31">
  <xsd:schema xmlns:xsd="http://www.w3.org/2001/XMLSchema" xmlns:xs="http://www.w3.org/2001/XMLSchema" xmlns:p="http://schemas.microsoft.com/office/2006/metadata/properties" xmlns:ns2="6ff2e96d-b2e7-4c2e-86d4-e248e7f3c7f5" xmlns:ns3="d97a3478-fca1-4625-9ad4-85f9db2acd79" targetNamespace="http://schemas.microsoft.com/office/2006/metadata/properties" ma:root="true" ma:fieldsID="949dd0339c667c03ad8ee0cf7baa4221" ns2:_="" ns3:_="">
    <xsd:import namespace="6ff2e96d-b2e7-4c2e-86d4-e248e7f3c7f5"/>
    <xsd:import namespace="d97a3478-fca1-4625-9ad4-85f9db2acd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2e96d-b2e7-4c2e-86d4-e248e7f3c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a3478-fca1-4625-9ad4-85f9db2acd7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04020-1BBC-4ACB-95D6-D5813004DA72}">
  <ds:schemaRefs>
    <ds:schemaRef ds:uri="0103e803-a70f-4b65-971e-aefdac660459"/>
    <ds:schemaRef ds:uri="29ee8d36-65b5-44fe-8aa6-75e181ed3c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9717BC-8D09-415A-8E24-8DBDDDFA1351}">
  <ds:schemaRefs>
    <ds:schemaRef ds:uri="http://schemas.microsoft.com/sharepoint/v3/contenttype/forms"/>
  </ds:schemaRefs>
</ds:datastoreItem>
</file>

<file path=customXml/itemProps3.xml><?xml version="1.0" encoding="utf-8"?>
<ds:datastoreItem xmlns:ds="http://schemas.openxmlformats.org/officeDocument/2006/customXml" ds:itemID="{2458C130-D7FF-4C2E-86A2-DD99853E4845}">
  <ds:schemaRefs>
    <ds:schemaRef ds:uri="6ff2e96d-b2e7-4c2e-86d4-e248e7f3c7f5"/>
    <ds:schemaRef ds:uri="d97a3478-fca1-4625-9ad4-85f9db2acd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2497</TotalTime>
  <Words>2271</Words>
  <Application>Microsoft Macintosh PowerPoint</Application>
  <PresentationFormat>Widescreen</PresentationFormat>
  <Paragraphs>217</Paragraphs>
  <Slides>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Lucida Grande</vt:lpstr>
      <vt:lpstr>Calibri</vt:lpstr>
      <vt:lpstr>Wingdings</vt:lpstr>
      <vt:lpstr>1_inVentiv Health Consulting</vt:lpstr>
      <vt:lpstr>think-cell Slide</vt:lpstr>
      <vt:lpstr>The Innovation Landscape of Pharmaceuticals:  Small Giants and the Unseen Commercial  Success of Internal R&amp;D”</vt:lpstr>
      <vt:lpstr>PowerPoint Presentation</vt:lpstr>
      <vt:lpstr>Small and mid-sized organisations have emerged as the innovation engine for pharmaceuticals, driving &gt;70% of new molecular entity discoveries over the last decade…</vt:lpstr>
      <vt:lpstr>…Large pharma has remained the shepherd for taking NMEs to market, however small and mid-sized companies have increasingly grown their appetite for in-house launches in the last 5 years</vt:lpstr>
      <vt:lpstr>External R&amp;D has been responsible for &gt;60% of NMEs and has been essential for augmenting commercial pipelines to enable large-cap pharma to consistently bring NMEs to patients…</vt:lpstr>
      <vt:lpstr>…However, internally developed NMEs have returned up to 40% more commercial value than externally developed NMEs on average in recent years</vt:lpstr>
      <vt:lpstr>Therapeutic areas have identifiable commercial front-runners that have carved out market leadership, however the origination of drugs is substantially more decentralized across all therapeutic areas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Bickerstaffe, Harry</dc:creator>
  <cp:lastModifiedBy>Miller, Alice</cp:lastModifiedBy>
  <cp:revision>3</cp:revision>
  <dcterms:created xsi:type="dcterms:W3CDTF">2023-07-25T14:25:25Z</dcterms:created>
  <dcterms:modified xsi:type="dcterms:W3CDTF">2023-11-08T17:17:20Z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0x01010098C422BB39764B40B84F1D1857091C4B</vt:lpwstr>
  </property>
</Properties>
</file>